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72" r:id="rId5"/>
    <p:sldId id="347" r:id="rId6"/>
    <p:sldId id="312" r:id="rId7"/>
    <p:sldId id="389" r:id="rId8"/>
    <p:sldId id="314" r:id="rId9"/>
    <p:sldId id="316" r:id="rId10"/>
    <p:sldId id="391" r:id="rId11"/>
    <p:sldId id="390" r:id="rId12"/>
    <p:sldId id="358" r:id="rId13"/>
    <p:sldId id="378" r:id="rId14"/>
    <p:sldId id="379" r:id="rId15"/>
    <p:sldId id="298" r:id="rId16"/>
    <p:sldId id="382" r:id="rId17"/>
    <p:sldId id="383" r:id="rId18"/>
    <p:sldId id="384" r:id="rId19"/>
    <p:sldId id="380" r:id="rId20"/>
    <p:sldId id="377" r:id="rId21"/>
    <p:sldId id="381" r:id="rId22"/>
    <p:sldId id="374" r:id="rId23"/>
    <p:sldId id="328" r:id="rId24"/>
    <p:sldId id="359" r:id="rId25"/>
    <p:sldId id="362" r:id="rId26"/>
    <p:sldId id="335" r:id="rId27"/>
    <p:sldId id="336" r:id="rId28"/>
    <p:sldId id="354" r:id="rId29"/>
    <p:sldId id="353" r:id="rId30"/>
    <p:sldId id="339" r:id="rId31"/>
    <p:sldId id="364" r:id="rId32"/>
    <p:sldId id="365" r:id="rId33"/>
    <p:sldId id="366" r:id="rId34"/>
    <p:sldId id="368" r:id="rId35"/>
    <p:sldId id="28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C170C"/>
    <a:srgbClr val="002A5C"/>
    <a:srgbClr val="99FFCC"/>
    <a:srgbClr val="FFFFCC"/>
    <a:srgbClr val="F8F8F8"/>
    <a:srgbClr val="FAF09E"/>
    <a:srgbClr val="414141"/>
    <a:srgbClr val="565656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5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46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4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640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C582D-6422-4D05-A6A3-3C32F8F34D68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B8303-3138-481F-84D7-6B6051E9E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43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EFD85-8898-4B03-A7B5-B405BEE256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44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EFD85-8898-4B03-A7B5-B405BEE256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18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r>
              <a:rPr lang="de-DE" sz="1200" b="1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de-DE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  <a:r>
              <a:rPr lang="de-DE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repetition</a:t>
            </a:r>
            <a:r>
              <a:rPr lang="de-DE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rate</a:t>
            </a: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de-DE" sz="1200" b="1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Focal</a:t>
            </a:r>
            <a:r>
              <a:rPr lang="de-DE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r>
              <a:rPr lang="de-DE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repetition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rate</a:t>
            </a: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auto" latinLnBrk="0" hangingPunct="1"/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Focal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repetition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rate</a:t>
            </a: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auto" latinLnBrk="0" hangingPunct="1"/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Focal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auto" latinLnBrk="0" hangingPunct="1"/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Repetition rate &amp;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</a:t>
            </a:r>
            <a:r>
              <a:rPr lang="de-DE" sz="1200" b="0" i="0" u="none" strike="noStrik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</a:t>
            </a: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auto" latinLnBrk="0" hangingPunct="1"/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Repetition rate &amp;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</a:t>
            </a:r>
            <a:r>
              <a:rPr lang="de-DE" sz="1200" b="0" i="0" u="none" strike="noStrik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</a:t>
            </a: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Repetition rate</a:t>
            </a: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r>
              <a:rPr lang="de-DE" sz="1200" b="0" i="0" u="none" strike="noStrik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in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galvo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</a:t>
            </a: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B8303-3138-481F-84D7-6B6051E9E0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45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41248" y="4361688"/>
            <a:ext cx="9144000" cy="88696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2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5321808"/>
            <a:ext cx="9144000" cy="4572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700">
                <a:solidFill>
                  <a:srgbClr val="565656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7628" y="6356350"/>
            <a:ext cx="5520266" cy="365125"/>
          </a:xfrm>
        </p:spPr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‹#›</a:t>
            </a:fld>
            <a:r>
              <a:t>    |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6459" cy="4288536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34095" y="5789080"/>
            <a:ext cx="1507066" cy="337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lang="en-US" sz="1600" kern="1200" smtClean="0">
                <a:solidFill>
                  <a:srgbClr val="56565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93BD2EE-483E-4FCF-A8AA-FA5C68274A1B}" type="datetime1">
              <a:rPr lang="en-US" smtClean="0"/>
              <a:t>9/30/2022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36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2753"/>
            <a:ext cx="10515600" cy="48280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31A6-1B55-4814-8E80-FBCB2EB2CA2B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‹#›</a:t>
            </a:fld>
            <a:r>
              <a:t>    |</a:t>
            </a:r>
          </a:p>
        </p:txBody>
      </p:sp>
    </p:spTree>
    <p:extLst>
      <p:ext uri="{BB962C8B-B14F-4D97-AF65-F5344CB8AC3E}">
        <p14:creationId xmlns:p14="http://schemas.microsoft.com/office/powerpoint/2010/main" val="377645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4299" y="896112"/>
            <a:ext cx="7123176" cy="960120"/>
          </a:xfrm>
        </p:spPr>
        <p:txBody>
          <a:bodyPr vert="horz" lIns="0" tIns="45720" rIns="0" bIns="45720" rtlCol="0" anchor="b" anchorCtr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04299" y="2212848"/>
            <a:ext cx="5641848" cy="868680"/>
          </a:xfrm>
        </p:spPr>
        <p:txBody>
          <a:bodyPr vert="horz" lIns="0" tIns="0" rIns="91440" bIns="45720" rtlCol="0">
            <a:normAutofit/>
          </a:bodyPr>
          <a:lstStyle>
            <a:lvl1pPr>
              <a:defRPr lang="en-US" sz="2400" smtClean="0"/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FCE7-517A-4C69-ADF9-27F3C9FCFC6C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‹#›</a:t>
            </a:fld>
            <a:r>
              <a:t>    |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99" y="1932060"/>
            <a:ext cx="10987701" cy="1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39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C56C-FF70-4272-800F-9DC5A9BDA59B}" type="datetime1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‹#›</a:t>
            </a:fld>
            <a:r>
              <a:t>    |</a:t>
            </a:r>
          </a:p>
        </p:txBody>
      </p:sp>
    </p:spTree>
    <p:extLst>
      <p:ext uri="{BB962C8B-B14F-4D97-AF65-F5344CB8AC3E}">
        <p14:creationId xmlns:p14="http://schemas.microsoft.com/office/powerpoint/2010/main" val="40013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BD6C-385D-47AF-88A0-2FC246084A4C}" type="datetime1">
              <a:rPr lang="en-US" smtClean="0"/>
              <a:t>9/30/2022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‹#›</a:t>
            </a:fld>
            <a:r>
              <a:t>    |</a:t>
            </a:r>
          </a:p>
        </p:txBody>
      </p:sp>
    </p:spTree>
    <p:extLst>
      <p:ext uri="{BB962C8B-B14F-4D97-AF65-F5344CB8AC3E}">
        <p14:creationId xmlns:p14="http://schemas.microsoft.com/office/powerpoint/2010/main" val="134679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15FFA-E517-4344-B05D-F9ECC3246A67}" type="datetime1">
              <a:rPr lang="en-US" smtClean="0"/>
              <a:t>9/30/2022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‹#›</a:t>
            </a:fld>
            <a:r>
              <a:t>    |</a:t>
            </a:r>
          </a:p>
        </p:txBody>
      </p:sp>
    </p:spTree>
    <p:extLst>
      <p:ext uri="{BB962C8B-B14F-4D97-AF65-F5344CB8AC3E}">
        <p14:creationId xmlns:p14="http://schemas.microsoft.com/office/powerpoint/2010/main" val="41791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2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53312"/>
            <a:ext cx="10515600" cy="48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91734" y="6356350"/>
            <a:ext cx="88053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>
              <a:defRPr lang="en-US" sz="90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9E1E618-0609-4D11-884A-FA2FB72C5ACA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94844" y="6356350"/>
            <a:ext cx="5271911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>
              <a:defRPr lang="en-US" sz="9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730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90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Pg. </a:t>
            </a:r>
            <a:fld id="{090008C0-F412-4DD0-8439-C7E65D7F61AA}" type="slidenum">
              <a:rPr smtClean="0"/>
              <a:pPr/>
              <a:t>‹#›</a:t>
            </a:fld>
            <a:r>
              <a:t>    |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739" y="6303106"/>
            <a:ext cx="1840358" cy="45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4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b="1" kern="1200" cap="none" baseline="0" dirty="0">
          <a:solidFill>
            <a:srgbClr val="005DA6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rgbClr val="56565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srgbClr val="56565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rgbClr val="56565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rgbClr val="56565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>
          <a:solidFill>
            <a:srgbClr val="56565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7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8.wdp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9.wdp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VLM-Matrixobject.m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microsoft.com/office/2007/relationships/hdphoto" Target="../media/hdphoto11.wdp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microsoft.com/office/2007/relationships/hdphoto" Target="../media/hdphoto11.wdp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microsoft.com/office/2007/relationships/hdphoto" Target="../media/hdphoto13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tif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247" y="4456284"/>
            <a:ext cx="10013311" cy="745672"/>
          </a:xfrm>
        </p:spPr>
        <p:txBody>
          <a:bodyPr>
            <a:normAutofit/>
          </a:bodyPr>
          <a:lstStyle/>
          <a:p>
            <a:r>
              <a:rPr lang="de-DE" dirty="0"/>
              <a:t>PowerLine Laser Markers - Overview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Coherent confidential. Do not copy, reproduce or distribute.  |  www.coherent.com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Pg. </a:t>
            </a:r>
            <a:fld id="{090008C0-F412-4DD0-8439-C7E65D7F61AA}" type="slidenum">
              <a:rPr smtClean="0"/>
              <a:pPr/>
              <a:t>1</a:t>
            </a:fld>
            <a:r>
              <a:rPr dirty="0"/>
              <a:t>    |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838200" y="5201956"/>
            <a:ext cx="1507066" cy="337955"/>
          </a:xfrm>
        </p:spPr>
        <p:txBody>
          <a:bodyPr/>
          <a:lstStyle/>
          <a:p>
            <a:fld id="{5367E2D0-7B73-4578-ABC6-FEA60737FCB8}" type="datetime1">
              <a:rPr lang="en-US" smtClean="0"/>
              <a:t>9/30/2022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20" y="4283697"/>
            <a:ext cx="2832037" cy="174708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0" y="1202753"/>
            <a:ext cx="5494528" cy="482803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000000"/>
                </a:solidFill>
              </a:rPr>
              <a:t>Pre-defined standard 3D models: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solidFill>
                  <a:srgbClr val="000000"/>
                </a:solidFill>
              </a:rPr>
              <a:t>Plane, sphere, cylinder, cone, cuboid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</a:rPr>
              <a:t>Adjustable physical dimensions and orientations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000000"/>
                </a:solidFill>
              </a:rPr>
              <a:t>Common file types of 3D models are supported: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.step, .</a:t>
            </a:r>
            <a:r>
              <a:rPr lang="en-US" sz="1600" dirty="0" err="1">
                <a:solidFill>
                  <a:srgbClr val="000000"/>
                </a:solidFill>
              </a:rPr>
              <a:t>stp</a:t>
            </a:r>
            <a:r>
              <a:rPr lang="en-US" sz="1600" dirty="0">
                <a:solidFill>
                  <a:srgbClr val="000000"/>
                </a:solidFill>
              </a:rPr>
              <a:t>, .</a:t>
            </a:r>
            <a:r>
              <a:rPr lang="en-US" sz="1600" dirty="0" err="1">
                <a:solidFill>
                  <a:srgbClr val="000000"/>
                </a:solidFill>
              </a:rPr>
              <a:t>igs</a:t>
            </a:r>
            <a:r>
              <a:rPr lang="en-US" sz="1600" dirty="0">
                <a:solidFill>
                  <a:srgbClr val="000000"/>
                </a:solidFill>
              </a:rPr>
              <a:t>, .</a:t>
            </a:r>
            <a:r>
              <a:rPr lang="en-US" sz="1600" dirty="0" err="1">
                <a:solidFill>
                  <a:srgbClr val="000000"/>
                </a:solidFill>
              </a:rPr>
              <a:t>stl</a:t>
            </a:r>
            <a:r>
              <a:rPr lang="en-US" sz="1600" dirty="0">
                <a:solidFill>
                  <a:srgbClr val="000000"/>
                </a:solidFill>
              </a:rPr>
              <a:t>, .3ds, .</a:t>
            </a:r>
            <a:r>
              <a:rPr lang="en-US" sz="1600" dirty="0" err="1">
                <a:solidFill>
                  <a:srgbClr val="000000"/>
                </a:solidFill>
              </a:rPr>
              <a:t>obj</a:t>
            </a:r>
            <a:endParaRPr lang="en-US" sz="16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000000"/>
                </a:solidFill>
              </a:rPr>
              <a:t>3D viewer displays relative position of laser marker, marking area and 3D model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000000"/>
                </a:solidFill>
              </a:rPr>
              <a:t>Within the 3D viewer the 3D model can be shifted or rotated to match position of model and physical object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000000"/>
                </a:solidFill>
              </a:rPr>
              <a:t>Preview of marking layout on 3D model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000000"/>
                </a:solidFill>
              </a:rPr>
              <a:t>Physical axis in the machine and logical axis in the viewer can be linked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000000"/>
                </a:solidFill>
              </a:rPr>
              <a:t>Automatic mapping between 2D marking layout and surface of 3D model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SmartMap3D for Marking of Freeform Objects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31A6-1B55-4814-8E80-FBCB2EB2CA2B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10</a:t>
            </a:fld>
            <a:r>
              <a:t>    |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508" y="2097822"/>
            <a:ext cx="1269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Fast Focus Module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471613" y="3218261"/>
            <a:ext cx="573582" cy="143373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45195" y="3227700"/>
            <a:ext cx="698005" cy="175213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91375" y="4501007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+ 100 %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27235" y="4985101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- 100 %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43046" y="4733616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0 %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168" l="0" r="9728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50" y="1202753"/>
            <a:ext cx="3291028" cy="2441861"/>
          </a:xfrm>
          <a:prstGeom prst="rect">
            <a:avLst/>
          </a:prstGeom>
        </p:spPr>
      </p:pic>
      <p:sp>
        <p:nvSpPr>
          <p:cNvPr id="21" name="Right Brace 20"/>
          <p:cNvSpPr/>
          <p:nvPr/>
        </p:nvSpPr>
        <p:spPr>
          <a:xfrm>
            <a:off x="3786936" y="4557844"/>
            <a:ext cx="224118" cy="597766"/>
          </a:xfrm>
          <a:prstGeom prst="rightBrace">
            <a:avLst>
              <a:gd name="adj1" fmla="val 9561"/>
              <a:gd name="adj2" fmla="val 51228"/>
            </a:avLst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97767" y="4747228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Focus range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80" r="100000">
                        <a14:foregroundMark x1="26493" y1="42857" x2="26493" y2="42857"/>
                        <a14:foregroundMark x1="40951" y1="55102" x2="40951" y2="55102"/>
                        <a14:foregroundMark x1="43750" y1="55102" x2="43750" y2="55102"/>
                        <a14:foregroundMark x1="52612" y1="53469" x2="52612" y2="53469"/>
                        <a14:foregroundMark x1="66045" y1="59592" x2="66045" y2="59592"/>
                        <a14:foregroundMark x1="71922" y1="55102" x2="71922" y2="55102"/>
                        <a14:foregroundMark x1="84981" y1="52245" x2="84981" y2="52245"/>
                        <a14:foregroundMark x1="93563" y1="38367" x2="93563" y2="38367"/>
                        <a14:foregroundMark x1="98041" y1="65714" x2="98041" y2="65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5308" y="4709520"/>
            <a:ext cx="1407330" cy="321638"/>
          </a:xfrm>
          <a:prstGeom prst="rect">
            <a:avLst/>
          </a:prstGeom>
          <a:scene3d>
            <a:camera prst="orthographicFront">
              <a:rot lat="2101067" lon="31866" rev="20719432"/>
            </a:camera>
            <a:lightRig rig="threePt" dir="t">
              <a:rot lat="0" lon="0" rev="0"/>
            </a:lightRig>
          </a:scene3d>
        </p:spPr>
      </p:pic>
    </p:spTree>
    <p:extLst>
      <p:ext uri="{BB962C8B-B14F-4D97-AF65-F5344CB8AC3E}">
        <p14:creationId xmlns:p14="http://schemas.microsoft.com/office/powerpoint/2010/main" val="553629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418" y="1582821"/>
            <a:ext cx="5806967" cy="4218709"/>
          </a:xfrm>
        </p:spPr>
        <p:txBody>
          <a:bodyPr>
            <a:normAutofit/>
          </a:bodyPr>
          <a:lstStyle/>
          <a:p>
            <a:pPr marL="176213" indent="-176213">
              <a:spcBef>
                <a:spcPts val="2400"/>
              </a:spcBef>
            </a:pPr>
            <a:r>
              <a:rPr lang="en-US" sz="1600" dirty="0">
                <a:solidFill>
                  <a:srgbClr val="000000"/>
                </a:solidFill>
              </a:rPr>
              <a:t>PartVision offers in-situ, on-axis camera view of work piece</a:t>
            </a:r>
          </a:p>
          <a:p>
            <a:pPr marL="176213" indent="-176213">
              <a:spcBef>
                <a:spcPts val="2400"/>
              </a:spcBef>
            </a:pPr>
            <a:r>
              <a:rPr lang="en-US" sz="1600" dirty="0">
                <a:solidFill>
                  <a:srgbClr val="000000"/>
                </a:solidFill>
              </a:rPr>
              <a:t>Work piece is viewed through scanner and F-theta lens.</a:t>
            </a:r>
          </a:p>
          <a:p>
            <a:pPr marL="176213" indent="-176213">
              <a:spcBef>
                <a:spcPts val="2400"/>
              </a:spcBef>
            </a:pPr>
            <a:r>
              <a:rPr lang="en-US" sz="1600" dirty="0">
                <a:solidFill>
                  <a:srgbClr val="000000"/>
                </a:solidFill>
              </a:rPr>
              <a:t>Illumination choices: 1-channels, 8-channel (ring light) and large panel illumination</a:t>
            </a:r>
          </a:p>
          <a:p>
            <a:pPr marL="176213" indent="-176213">
              <a:spcBef>
                <a:spcPts val="2400"/>
              </a:spcBef>
            </a:pPr>
            <a:r>
              <a:rPr lang="en-US" sz="1600" dirty="0">
                <a:solidFill>
                  <a:srgbClr val="000000"/>
                </a:solidFill>
              </a:rPr>
              <a:t>Three different packages:</a:t>
            </a:r>
          </a:p>
          <a:p>
            <a:pPr marL="633413" lvl="1" indent="-176213">
              <a:spcBef>
                <a:spcPts val="2400"/>
              </a:spcBef>
            </a:pPr>
            <a:r>
              <a:rPr lang="en-US" sz="1200" dirty="0">
                <a:solidFill>
                  <a:srgbClr val="000000"/>
                </a:solidFill>
              </a:rPr>
              <a:t>PartVision Basic (only IR) – 1-channel illumination</a:t>
            </a:r>
          </a:p>
          <a:p>
            <a:pPr marL="633413" lvl="1" indent="-176213">
              <a:spcBef>
                <a:spcPts val="2400"/>
              </a:spcBef>
            </a:pPr>
            <a:r>
              <a:rPr lang="en-US" sz="1200" dirty="0">
                <a:solidFill>
                  <a:srgbClr val="000000"/>
                </a:solidFill>
              </a:rPr>
              <a:t>PartVision Advanced (IR, green, UV) – </a:t>
            </a:r>
            <a:r>
              <a:rPr lang="en-US" sz="1200" dirty="0" err="1">
                <a:solidFill>
                  <a:srgbClr val="000000"/>
                </a:solidFill>
              </a:rPr>
              <a:t>Ringlight</a:t>
            </a:r>
            <a:r>
              <a:rPr lang="en-US" sz="1200" dirty="0">
                <a:solidFill>
                  <a:srgbClr val="000000"/>
                </a:solidFill>
              </a:rPr>
              <a:t> illumination</a:t>
            </a:r>
          </a:p>
          <a:p>
            <a:pPr marL="633413" lvl="1" indent="-176213">
              <a:spcBef>
                <a:spcPts val="2400"/>
              </a:spcBef>
            </a:pPr>
            <a:r>
              <a:rPr lang="en-US" sz="1200" dirty="0">
                <a:solidFill>
                  <a:srgbClr val="000000"/>
                </a:solidFill>
              </a:rPr>
              <a:t>PartVision Advanced+ (only IR) – Large Panel illumination</a:t>
            </a:r>
          </a:p>
          <a:p>
            <a:pPr marL="176213" indent="-176213">
              <a:spcBef>
                <a:spcPts val="2400"/>
              </a:spcBef>
            </a:pPr>
            <a:r>
              <a:rPr lang="en-US" sz="1600" dirty="0" err="1">
                <a:solidFill>
                  <a:srgbClr val="000000"/>
                </a:solidFill>
              </a:rPr>
              <a:t>LaserFrameWork</a:t>
            </a:r>
            <a:r>
              <a:rPr lang="en-US" sz="1600" dirty="0">
                <a:solidFill>
                  <a:srgbClr val="000000"/>
                </a:solidFill>
              </a:rPr>
              <a:t> software suite</a:t>
            </a:r>
          </a:p>
          <a:p>
            <a:pPr>
              <a:spcBef>
                <a:spcPts val="2400"/>
              </a:spcBef>
            </a:pP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31A6-1B55-4814-8E80-FBCB2EB2CA2B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Coherent confidential. Do not copy, reproduce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Pg. </a:t>
            </a:r>
            <a:fld id="{090008C0-F412-4DD0-8439-C7E65D7F61AA}" type="slidenum">
              <a:rPr smtClean="0"/>
              <a:pPr/>
              <a:t>11</a:t>
            </a:fld>
            <a:r>
              <a:rPr dirty="0"/>
              <a:t>    |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PartVision (On-Axis Camera Alignment)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b="17195"/>
          <a:stretch/>
        </p:blipFill>
        <p:spPr>
          <a:xfrm>
            <a:off x="6781009" y="1176299"/>
            <a:ext cx="4649779" cy="44744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95038" y="1810870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24377" y="4845481"/>
            <a:ext cx="830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Illumination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80942" y="3493659"/>
            <a:ext cx="8723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Vision Cube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8713694" y="3272118"/>
            <a:ext cx="392204" cy="2215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082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PowerLine E Twin Markers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B7E1-5B52-4BBB-99C1-C419063F474C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Coherent confidential. Do not copy, reproduce or distribute.  |  www.coherent.com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Pg. </a:t>
            </a:r>
            <a:fld id="{090008C0-F412-4DD0-8439-C7E65D7F61AA}" type="slidenum">
              <a:rPr lang="en-US" smtClean="0"/>
              <a:pPr/>
              <a:t>12</a:t>
            </a:fld>
            <a:r>
              <a:rPr lang="en-US" dirty="0"/>
              <a:t>    |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62473" y="1254333"/>
            <a:ext cx="6398172" cy="44292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Two co-operating laser markers for marking one workpiece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One marking layout and one marking recipe 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Soft and hardware interfaces like single marker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Reduces total marking time by up to 50% without important design changes of handling system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Uses </a:t>
            </a:r>
            <a:r>
              <a:rPr lang="en-US" sz="1600" dirty="0" err="1">
                <a:solidFill>
                  <a:srgbClr val="000000"/>
                </a:solidFill>
              </a:rPr>
              <a:t>Coherent’s</a:t>
            </a:r>
            <a:r>
              <a:rPr lang="en-US" sz="1600" dirty="0">
                <a:solidFill>
                  <a:srgbClr val="000000"/>
                </a:solidFill>
              </a:rPr>
              <a:t> standard VLM editor and user interface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Supports the </a:t>
            </a:r>
            <a:r>
              <a:rPr lang="en-US" sz="1600" i="1" dirty="0">
                <a:solidFill>
                  <a:srgbClr val="000000"/>
                </a:solidFill>
              </a:rPr>
              <a:t>Matrix-Object</a:t>
            </a:r>
            <a:r>
              <a:rPr lang="en-US" sz="1600" dirty="0">
                <a:solidFill>
                  <a:srgbClr val="000000"/>
                </a:solidFill>
              </a:rPr>
              <a:t> software feature for efficient marking of serialization or traceability codes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To the outside world a Twin is like one laser marker, as easy to integrate while offering an enlarged marking field together with significantly higher throughput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8"/>
          <a:stretch/>
        </p:blipFill>
        <p:spPr>
          <a:xfrm>
            <a:off x="917762" y="1679284"/>
            <a:ext cx="4129368" cy="337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77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069984"/>
            <a:ext cx="5472953" cy="2983765"/>
          </a:xfrm>
        </p:spPr>
        <p:txBody>
          <a:bodyPr/>
          <a:lstStyle/>
          <a:p>
            <a:pPr algn="just">
              <a:spcBef>
                <a:spcPts val="3000"/>
              </a:spcBef>
            </a:pPr>
            <a:r>
              <a:rPr lang="en-US" sz="2000" dirty="0">
                <a:solidFill>
                  <a:srgbClr val="000000"/>
                </a:solidFill>
                <a:latin typeface="OpenSans"/>
              </a:rPr>
              <a:t>For semiconductor devices with:</a:t>
            </a:r>
          </a:p>
          <a:p>
            <a:pPr marL="541338" lvl="1" indent="-274638" algn="just">
              <a:spcBef>
                <a:spcPts val="30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OpenSans"/>
              </a:rPr>
              <a:t>Very thin mold compound encapsulation</a:t>
            </a:r>
          </a:p>
          <a:p>
            <a:pPr marL="541338" lvl="1" indent="-274638" algn="just">
              <a:spcBef>
                <a:spcPts val="30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OpenSans"/>
              </a:rPr>
              <a:t>IC substrates with thin laminated solder stop layers</a:t>
            </a:r>
          </a:p>
          <a:p>
            <a:pPr marL="541338" lvl="1" indent="-274638" algn="just">
              <a:spcBef>
                <a:spcPts val="30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OpenSans"/>
              </a:rPr>
              <a:t>Dark marking of heat spreaders</a:t>
            </a:r>
          </a:p>
          <a:p>
            <a:pPr algn="just">
              <a:spcBef>
                <a:spcPts val="3000"/>
              </a:spcBef>
            </a:pPr>
            <a:r>
              <a:rPr lang="en-US" sz="2000" dirty="0">
                <a:solidFill>
                  <a:srgbClr val="000000"/>
                </a:solidFill>
                <a:latin typeface="OpenSans"/>
              </a:rPr>
              <a:t>For IR, green and UV laser markers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New: SmartProtect Technology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31A6-1B55-4814-8E80-FBCB2EB2CA2B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13</a:t>
            </a:fld>
            <a:r>
              <a:t>    |</a:t>
            </a:r>
          </a:p>
        </p:txBody>
      </p:sp>
      <p:pic>
        <p:nvPicPr>
          <p:cNvPr id="7" name="Grafik 13">
            <a:extLst>
              <a:ext uri="{FF2B5EF4-FFF2-40B4-BE49-F238E27FC236}">
                <a16:creationId xmlns:a16="http://schemas.microsoft.com/office/drawing/2014/main" id="{CD516A5B-2014-4A65-BC01-CAB744E012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203" b="4153"/>
          <a:stretch/>
        </p:blipFill>
        <p:spPr>
          <a:xfrm>
            <a:off x="6558224" y="1069984"/>
            <a:ext cx="4959700" cy="2435038"/>
          </a:xfrm>
          <a:prstGeom prst="rect">
            <a:avLst/>
          </a:prstGeom>
        </p:spPr>
      </p:pic>
      <p:pic>
        <p:nvPicPr>
          <p:cNvPr id="8" name="Grafik 15">
            <a:extLst>
              <a:ext uri="{FF2B5EF4-FFF2-40B4-BE49-F238E27FC236}">
                <a16:creationId xmlns:a16="http://schemas.microsoft.com/office/drawing/2014/main" id="{4175FAB5-EBBA-49C7-8FBE-1129C3B799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1" b="24249"/>
          <a:stretch/>
        </p:blipFill>
        <p:spPr bwMode="auto">
          <a:xfrm>
            <a:off x="6558224" y="3556101"/>
            <a:ext cx="4959699" cy="24350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1203678" y="4246544"/>
            <a:ext cx="4167739" cy="1492172"/>
            <a:chOff x="7186061" y="2557085"/>
            <a:chExt cx="4167739" cy="1492172"/>
          </a:xfrm>
        </p:grpSpPr>
        <p:grpSp>
          <p:nvGrpSpPr>
            <p:cNvPr id="10" name="Group 9"/>
            <p:cNvGrpSpPr/>
            <p:nvPr/>
          </p:nvGrpSpPr>
          <p:grpSpPr>
            <a:xfrm>
              <a:off x="7186061" y="3394742"/>
              <a:ext cx="4167739" cy="654515"/>
              <a:chOff x="6997566" y="1694046"/>
              <a:chExt cx="4167739" cy="65451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190072" y="1992428"/>
                <a:ext cx="346510" cy="34651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7765983" y="1992428"/>
                <a:ext cx="346510" cy="34651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8341894" y="1992427"/>
                <a:ext cx="346510" cy="34651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8917807" y="1992427"/>
                <a:ext cx="346510" cy="34651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9493718" y="1992426"/>
                <a:ext cx="346510" cy="34651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0063213" y="2002051"/>
                <a:ext cx="346510" cy="34651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0639124" y="2002050"/>
                <a:ext cx="346510" cy="34651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997566" y="1694046"/>
                <a:ext cx="4167739" cy="413887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" name="Isosceles Triangle 18"/>
            <p:cNvSpPr/>
            <p:nvPr/>
          </p:nvSpPr>
          <p:spPr>
            <a:xfrm flipV="1">
              <a:off x="7410653" y="3038603"/>
              <a:ext cx="1472664" cy="654519"/>
            </a:xfrm>
            <a:custGeom>
              <a:avLst/>
              <a:gdLst>
                <a:gd name="connsiteX0" fmla="*/ 0 w 1472664"/>
                <a:gd name="connsiteY0" fmla="*/ 1193533 h 1193533"/>
                <a:gd name="connsiteX1" fmla="*/ 736332 w 1472664"/>
                <a:gd name="connsiteY1" fmla="*/ 0 h 1193533"/>
                <a:gd name="connsiteX2" fmla="*/ 1472664 w 1472664"/>
                <a:gd name="connsiteY2" fmla="*/ 1193533 h 1193533"/>
                <a:gd name="connsiteX3" fmla="*/ 0 w 1472664"/>
                <a:gd name="connsiteY3" fmla="*/ 1193533 h 1193533"/>
                <a:gd name="connsiteX0" fmla="*/ 0 w 1472664"/>
                <a:gd name="connsiteY0" fmla="*/ 1193533 h 1193533"/>
                <a:gd name="connsiteX1" fmla="*/ 736332 w 1472664"/>
                <a:gd name="connsiteY1" fmla="*/ 0 h 1193533"/>
                <a:gd name="connsiteX2" fmla="*/ 1472664 w 1472664"/>
                <a:gd name="connsiteY2" fmla="*/ 1193533 h 1193533"/>
                <a:gd name="connsiteX3" fmla="*/ 0 w 1472664"/>
                <a:gd name="connsiteY3" fmla="*/ 1193533 h 1193533"/>
                <a:gd name="connsiteX0" fmla="*/ 0 w 1472664"/>
                <a:gd name="connsiteY0" fmla="*/ 1193533 h 1193533"/>
                <a:gd name="connsiteX1" fmla="*/ 736332 w 1472664"/>
                <a:gd name="connsiteY1" fmla="*/ 0 h 1193533"/>
                <a:gd name="connsiteX2" fmla="*/ 1472664 w 1472664"/>
                <a:gd name="connsiteY2" fmla="*/ 1193533 h 1193533"/>
                <a:gd name="connsiteX3" fmla="*/ 0 w 1472664"/>
                <a:gd name="connsiteY3" fmla="*/ 1193533 h 1193533"/>
                <a:gd name="connsiteX0" fmla="*/ 0 w 1472664"/>
                <a:gd name="connsiteY0" fmla="*/ 1193533 h 1193533"/>
                <a:gd name="connsiteX1" fmla="*/ 736332 w 1472664"/>
                <a:gd name="connsiteY1" fmla="*/ 0 h 1193533"/>
                <a:gd name="connsiteX2" fmla="*/ 1472664 w 1472664"/>
                <a:gd name="connsiteY2" fmla="*/ 1193533 h 1193533"/>
                <a:gd name="connsiteX3" fmla="*/ 0 w 1472664"/>
                <a:gd name="connsiteY3" fmla="*/ 1193533 h 1193533"/>
                <a:gd name="connsiteX0" fmla="*/ 0 w 1472664"/>
                <a:gd name="connsiteY0" fmla="*/ 1193533 h 1193533"/>
                <a:gd name="connsiteX1" fmla="*/ 736332 w 1472664"/>
                <a:gd name="connsiteY1" fmla="*/ 0 h 1193533"/>
                <a:gd name="connsiteX2" fmla="*/ 1472664 w 1472664"/>
                <a:gd name="connsiteY2" fmla="*/ 1193533 h 1193533"/>
                <a:gd name="connsiteX3" fmla="*/ 0 w 1472664"/>
                <a:gd name="connsiteY3" fmla="*/ 1193533 h 119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2664" h="1193533">
                  <a:moveTo>
                    <a:pt x="0" y="1193533"/>
                  </a:moveTo>
                  <a:cubicBezTo>
                    <a:pt x="277194" y="604629"/>
                    <a:pt x="452387" y="3208"/>
                    <a:pt x="736332" y="0"/>
                  </a:cubicBezTo>
                  <a:cubicBezTo>
                    <a:pt x="1020277" y="22459"/>
                    <a:pt x="1262145" y="772530"/>
                    <a:pt x="1472664" y="1193533"/>
                  </a:cubicBezTo>
                  <a:lnTo>
                    <a:pt x="0" y="1193533"/>
                  </a:lnTo>
                  <a:close/>
                </a:path>
              </a:pathLst>
            </a:custGeom>
            <a:solidFill>
              <a:srgbClr val="92D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855468" y="3053035"/>
              <a:ext cx="885523" cy="462017"/>
            </a:xfrm>
            <a:prstGeom prst="rect">
              <a:avLst/>
            </a:prstGeom>
            <a:solidFill>
              <a:srgbClr val="92D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227775" y="2742624"/>
              <a:ext cx="3814813" cy="317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84730" y="2557958"/>
              <a:ext cx="16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Gaussian Profile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68293" y="2557085"/>
              <a:ext cx="2085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</a:rPr>
                <a:t>SmartProtect </a:t>
              </a:r>
              <a:r>
                <a:rPr lang="en-US" dirty="0">
                  <a:solidFill>
                    <a:srgbClr val="000000"/>
                  </a:solidFill>
                </a:rPr>
                <a:t>Profile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7735005" y="3394742"/>
              <a:ext cx="828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8012974" y="3145543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Bahnschrift" panose="020B0502040204020203" pitchFamily="34" charset="0"/>
                </a:rPr>
                <a:t>d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9878130" y="3393868"/>
              <a:ext cx="828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0156099" y="3144669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Bahnschrift" panose="020B0502040204020203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8820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4005382"/>
            <a:ext cx="5424055" cy="2350967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200"/>
              </a:spcBef>
            </a:pPr>
            <a:r>
              <a:rPr lang="de-DE" sz="1600" dirty="0">
                <a:solidFill>
                  <a:srgbClr val="000000"/>
                </a:solidFill>
              </a:rPr>
              <a:t>Special resonator optimized for for very high pulse stability at 24 W and f &gt; 50 kHz</a:t>
            </a:r>
          </a:p>
          <a:p>
            <a:pPr>
              <a:spcBef>
                <a:spcPts val="1200"/>
              </a:spcBef>
            </a:pPr>
            <a:r>
              <a:rPr lang="de-DE" sz="1600" dirty="0">
                <a:solidFill>
                  <a:srgbClr val="000000"/>
                </a:solidFill>
              </a:rPr>
              <a:t>Internal q-switch modulates only continous sequence of equal laser pulses</a:t>
            </a:r>
          </a:p>
          <a:p>
            <a:pPr>
              <a:spcBef>
                <a:spcPts val="1200"/>
              </a:spcBef>
            </a:pPr>
            <a:r>
              <a:rPr lang="de-DE" sz="1600" dirty="0">
                <a:solidFill>
                  <a:srgbClr val="000000"/>
                </a:solidFill>
              </a:rPr>
              <a:t>External modulator modulates pulse according to gray values.</a:t>
            </a:r>
          </a:p>
          <a:p>
            <a:pPr>
              <a:spcBef>
                <a:spcPts val="1200"/>
              </a:spcBef>
            </a:pPr>
            <a:r>
              <a:rPr lang="de-DE" sz="1600" dirty="0">
                <a:solidFill>
                  <a:srgbClr val="000000"/>
                </a:solidFill>
              </a:rPr>
              <a:t>Enables marking of high contrast, high precision bitmaps. No first-pulse issues.</a:t>
            </a:r>
          </a:p>
          <a:p>
            <a:pPr>
              <a:spcBef>
                <a:spcPts val="1200"/>
              </a:spcBef>
            </a:pPr>
            <a:endParaRPr lang="de-DE" sz="1600" dirty="0">
              <a:solidFill>
                <a:srgbClr val="000000"/>
              </a:solidFill>
            </a:endParaRPr>
          </a:p>
          <a:p>
            <a:pPr>
              <a:spcBef>
                <a:spcPts val="1200"/>
              </a:spcBef>
            </a:pP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SmartBitmapID: Grayscale Marking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31A6-1B55-4814-8E80-FBCB2EB2CA2B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14</a:t>
            </a:fld>
            <a:r>
              <a:t>    |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9" b="98858" l="212" r="99153">
                        <a14:foregroundMark x1="7945" y1="86786" x2="13030" y2="779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9034" y="2295632"/>
            <a:ext cx="3178325" cy="20638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9676" y1="62758" x2="97169" y2="94612"/>
                        <a14:foregroundMark x1="3943" y1="10143" x2="80890" y2="8241"/>
                        <a14:foregroundMark x1="88878" y1="10460" x2="94540" y2="10143"/>
                        <a14:foregroundMark x1="91102" y1="61014" x2="91810" y2="81141"/>
                        <a14:foregroundMark x1="79171" y1="81616" x2="87058" y2="80824"/>
                        <a14:foregroundMark x1="42366" y1="74485" x2="68049" y2="749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0710" y="1200326"/>
            <a:ext cx="3178325" cy="20278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r="15317"/>
          <a:stretch/>
        </p:blipFill>
        <p:spPr>
          <a:xfrm>
            <a:off x="6756051" y="4670100"/>
            <a:ext cx="1493822" cy="15234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r="4293"/>
          <a:stretch/>
        </p:blipFill>
        <p:spPr>
          <a:xfrm>
            <a:off x="10228197" y="4667575"/>
            <a:ext cx="1493822" cy="1519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2124" y="4670100"/>
            <a:ext cx="1493822" cy="15234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582" y="1039972"/>
            <a:ext cx="2994439" cy="28219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57857" y="986245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PowerLine E 25-1064 EM</a:t>
            </a:r>
          </a:p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EM = external modulator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2772" y="2353797"/>
            <a:ext cx="2518776" cy="13448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25675" y="2682948"/>
            <a:ext cx="77296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Resonator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96927" y="3131623"/>
            <a:ext cx="75212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Modulator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36836" y="4390438"/>
            <a:ext cx="1120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Tactile features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49583" y="4379149"/>
            <a:ext cx="1441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High-precision black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25959" y="4379358"/>
            <a:ext cx="17540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High-contrast gray values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19331" y="2195064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latin typeface="Arial" panose="020B0604020202020204" pitchFamily="34" charset="0"/>
                <a:cs typeface="Arial" panose="020B0604020202020204" pitchFamily="34" charset="0"/>
              </a:rPr>
              <a:t>Pilot</a:t>
            </a:r>
          </a:p>
        </p:txBody>
      </p:sp>
    </p:spTree>
    <p:extLst>
      <p:ext uri="{BB962C8B-B14F-4D97-AF65-F5344CB8AC3E}">
        <p14:creationId xmlns:p14="http://schemas.microsoft.com/office/powerpoint/2010/main" val="951583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2181342"/>
            <a:ext cx="5706035" cy="3000257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800"/>
              </a:spcBef>
            </a:pPr>
            <a:r>
              <a:rPr lang="de-DE" sz="1600" dirty="0">
                <a:solidFill>
                  <a:srgbClr val="000000"/>
                </a:solidFill>
              </a:rPr>
              <a:t>Visual Laser Marker (VLM) enables the marking of objects in multiple steps</a:t>
            </a:r>
          </a:p>
          <a:p>
            <a:pPr>
              <a:spcBef>
                <a:spcPts val="1800"/>
              </a:spcBef>
            </a:pPr>
            <a:r>
              <a:rPr lang="de-DE" sz="1600" dirty="0">
                <a:solidFill>
                  <a:srgbClr val="000000"/>
                </a:solidFill>
              </a:rPr>
              <a:t>Linear axis, rotary axis, beam switch can be controlled by the laser marker</a:t>
            </a:r>
          </a:p>
          <a:p>
            <a:pPr>
              <a:spcBef>
                <a:spcPts val="1800"/>
              </a:spcBef>
            </a:pPr>
            <a:r>
              <a:rPr lang="de-DE" sz="1600" dirty="0">
                <a:solidFill>
                  <a:srgbClr val="000000"/>
                </a:solidFill>
              </a:rPr>
              <a:t>Marking-on-the-Fly with linear or rotary axis possible</a:t>
            </a:r>
          </a:p>
          <a:p>
            <a:pPr>
              <a:spcBef>
                <a:spcPts val="1800"/>
              </a:spcBef>
            </a:pPr>
            <a:r>
              <a:rPr lang="de-DE" sz="1600" dirty="0">
                <a:solidFill>
                  <a:srgbClr val="000000"/>
                </a:solidFill>
              </a:rPr>
              <a:t>Precision drives and precision field correction allow accurate stiching</a:t>
            </a:r>
          </a:p>
          <a:p>
            <a:pPr>
              <a:spcBef>
                <a:spcPts val="1800"/>
              </a:spcBef>
            </a:pPr>
            <a:r>
              <a:rPr lang="de-DE" sz="1600" dirty="0">
                <a:solidFill>
                  <a:srgbClr val="000000"/>
                </a:solidFill>
              </a:rPr>
              <a:t>Easy programming using VLM editor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Multistep Marking Sequences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31A6-1B55-4814-8E80-FBCB2EB2CA2B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15</a:t>
            </a:fld>
            <a:r>
              <a:t>    |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265" y="273088"/>
            <a:ext cx="3525307" cy="26863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406" y="3122244"/>
            <a:ext cx="3124359" cy="31633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79492" y="374936"/>
            <a:ext cx="1957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Beam switch with 2 scanners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2492" y="6285603"/>
            <a:ext cx="23166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Stitching of multiple marking fields</a:t>
            </a:r>
          </a:p>
        </p:txBody>
      </p:sp>
    </p:spTree>
    <p:extLst>
      <p:ext uri="{BB962C8B-B14F-4D97-AF65-F5344CB8AC3E}">
        <p14:creationId xmlns:p14="http://schemas.microsoft.com/office/powerpoint/2010/main" val="3153338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SC10 and SC14 Galvo Scanners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78866" y="1274173"/>
            <a:ext cx="5398798" cy="4795597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SC10 and SC14: New standard scanners</a:t>
            </a:r>
          </a:p>
          <a:p>
            <a:pPr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Successors of S10 and S14 scanners</a:t>
            </a:r>
          </a:p>
          <a:p>
            <a:pPr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Significantly improved drift behavior</a:t>
            </a:r>
          </a:p>
          <a:p>
            <a:pPr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SC10 has lower dither than S10</a:t>
            </a:r>
          </a:p>
          <a:p>
            <a:pPr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Smaller form factor than S10/S14</a:t>
            </a:r>
          </a:p>
          <a:p>
            <a:pPr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Mechanical G4 interface for easy retrofit to our installed base of laser markers</a:t>
            </a:r>
          </a:p>
          <a:p>
            <a:pPr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For 1,064 nm, 532 nm and 355 nm</a:t>
            </a:r>
          </a:p>
          <a:p>
            <a:pPr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ASC (auto-self-calibration) function not needed anymore</a:t>
            </a:r>
          </a:p>
          <a:p>
            <a:pPr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In many cases SC10 and SC14 will now fit applications which previously required </a:t>
            </a:r>
            <a:r>
              <a:rPr lang="en-US" sz="1600" dirty="0" err="1">
                <a:solidFill>
                  <a:srgbClr val="000000"/>
                </a:solidFill>
              </a:rPr>
              <a:t>intelli</a:t>
            </a:r>
            <a:r>
              <a:rPr lang="en-US" sz="1600" i="1" dirty="0" err="1">
                <a:solidFill>
                  <a:srgbClr val="000000"/>
                </a:solidFill>
              </a:rPr>
              <a:t>SCAN</a:t>
            </a:r>
            <a:r>
              <a:rPr lang="en-US" sz="1600" dirty="0">
                <a:solidFill>
                  <a:srgbClr val="000000"/>
                </a:solidFill>
              </a:rPr>
              <a:t> scanners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20" y="1005413"/>
            <a:ext cx="2058740" cy="204521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716" y="1025734"/>
            <a:ext cx="2073767" cy="2029186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81"/>
          <a:stretch/>
        </p:blipFill>
        <p:spPr bwMode="auto">
          <a:xfrm>
            <a:off x="975820" y="3531577"/>
            <a:ext cx="3437211" cy="2417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1508576" y="306952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 10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175244" y="306048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 14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8"/>
          <a:stretch/>
        </p:blipFill>
        <p:spPr bwMode="auto">
          <a:xfrm>
            <a:off x="3813332" y="4794790"/>
            <a:ext cx="1199398" cy="14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feld 16"/>
          <p:cNvSpPr txBox="1"/>
          <p:nvPr/>
        </p:nvSpPr>
        <p:spPr>
          <a:xfrm>
            <a:off x="2831000" y="5895621"/>
            <a:ext cx="11689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 10/S14</a:t>
            </a:r>
          </a:p>
          <a:p>
            <a:r>
              <a:rPr lang="en-US" sz="1100" err="1"/>
              <a:t>intelli</a:t>
            </a:r>
            <a:r>
              <a:rPr lang="en-US" sz="1100" i="1" err="1"/>
              <a:t>SCAN</a:t>
            </a:r>
            <a:r>
              <a:rPr lang="en-US" sz="1100"/>
              <a:t> SE/SE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624174" y="4871334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SC 10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7C6F-8003-4EF9-812C-458CFAB0631B}" type="datetime1">
              <a:rPr lang="en-US" smtClean="0"/>
              <a:t>9/30/2022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16</a:t>
            </a:fld>
            <a:r>
              <a:t>    |</a:t>
            </a:r>
          </a:p>
        </p:txBody>
      </p:sp>
    </p:spTree>
    <p:extLst>
      <p:ext uri="{BB962C8B-B14F-4D97-AF65-F5344CB8AC3E}">
        <p14:creationId xmlns:p14="http://schemas.microsoft.com/office/powerpoint/2010/main" val="1800730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Focusing Module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31A6-1B55-4814-8E80-FBCB2EB2CA2B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17</a:t>
            </a:fld>
            <a:r>
              <a:t>    |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66755" y="2046736"/>
            <a:ext cx="1269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Fast Focus Module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979830" y="4349426"/>
            <a:ext cx="1739153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79830" y="4591473"/>
            <a:ext cx="1739153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979830" y="4833520"/>
            <a:ext cx="1739153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8454960" y="3167175"/>
            <a:ext cx="385482" cy="118225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454960" y="3167175"/>
            <a:ext cx="385482" cy="1424298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454960" y="3188026"/>
            <a:ext cx="385482" cy="164549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840442" y="3176614"/>
            <a:ext cx="385482" cy="118225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840442" y="3176614"/>
            <a:ext cx="385482" cy="1424298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840442" y="3197465"/>
            <a:ext cx="385482" cy="164549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786975" y="4235753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+ 100 %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822835" y="4719847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- 100 %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038646" y="4468362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0 %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905434" y="1056593"/>
            <a:ext cx="6257366" cy="244222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Mounted between laser head and scanner</a:t>
            </a:r>
          </a:p>
          <a:p>
            <a:r>
              <a:rPr lang="en-US" sz="1600" dirty="0">
                <a:solidFill>
                  <a:srgbClr val="000000"/>
                </a:solidFill>
              </a:rPr>
              <a:t>Internal expansion factor of 2.8x (1,064 nm) and 4.1x (532 nm)</a:t>
            </a:r>
          </a:p>
          <a:p>
            <a:r>
              <a:rPr lang="en-US" sz="1600" dirty="0">
                <a:solidFill>
                  <a:srgbClr val="000000"/>
                </a:solidFill>
              </a:rPr>
              <a:t>Fast adjustment of focus z-position</a:t>
            </a:r>
          </a:p>
          <a:p>
            <a:r>
              <a:rPr lang="en-US" sz="1600" dirty="0">
                <a:solidFill>
                  <a:srgbClr val="000000"/>
                </a:solidFill>
              </a:rPr>
              <a:t>In-focus marking of uneven workpieces</a:t>
            </a:r>
          </a:p>
          <a:p>
            <a:r>
              <a:rPr lang="en-US" sz="1600" dirty="0">
                <a:solidFill>
                  <a:srgbClr val="000000"/>
                </a:solidFill>
              </a:rPr>
              <a:t>Out-of-focus marking for optimization of linewidth and contrast</a:t>
            </a:r>
          </a:p>
          <a:p>
            <a:r>
              <a:rPr lang="en-US" sz="1600" dirty="0">
                <a:solidFill>
                  <a:srgbClr val="000000"/>
                </a:solidFill>
              </a:rPr>
              <a:t>Automatic correction of scales when shifting z-Position</a:t>
            </a:r>
          </a:p>
          <a:p>
            <a:r>
              <a:rPr lang="en-US" sz="1600" dirty="0">
                <a:solidFill>
                  <a:srgbClr val="000000"/>
                </a:solidFill>
              </a:rPr>
              <a:t>Allows simultaneous z-shifting during marking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168" l="0" r="9728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197" y="1151667"/>
            <a:ext cx="3291028" cy="2441861"/>
          </a:xfrm>
          <a:prstGeom prst="rect">
            <a:avLst/>
          </a:prstGeom>
        </p:spPr>
      </p:pic>
      <p:sp>
        <p:nvSpPr>
          <p:cNvPr id="35" name="Right Brace 34"/>
          <p:cNvSpPr/>
          <p:nvPr/>
        </p:nvSpPr>
        <p:spPr>
          <a:xfrm>
            <a:off x="10582536" y="4292590"/>
            <a:ext cx="224118" cy="597766"/>
          </a:xfrm>
          <a:prstGeom prst="rightBrace">
            <a:avLst>
              <a:gd name="adj1" fmla="val 9561"/>
              <a:gd name="adj2" fmla="val 51228"/>
            </a:avLst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0893367" y="4481974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Focus range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7" name="Group 85"/>
          <p:cNvGraphicFramePr>
            <a:graphicFrameLocks/>
          </p:cNvGraphicFramePr>
          <p:nvPr/>
        </p:nvGraphicFramePr>
        <p:xfrm>
          <a:off x="1026690" y="3593528"/>
          <a:ext cx="4979662" cy="266811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3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4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1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7811">
                  <a:extLst>
                    <a:ext uri="{9D8B030D-6E8A-4147-A177-3AD203B41FA5}">
                      <a16:colId xmlns:a16="http://schemas.microsoft.com/office/drawing/2014/main" val="3886067582"/>
                    </a:ext>
                  </a:extLst>
                </a:gridCol>
              </a:tblGrid>
              <a:tr h="29645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Z-travel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1,064 nm</a:t>
                      </a:r>
                      <a:endParaRPr kumimoji="0" 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532 nm</a:t>
                      </a:r>
                      <a:endParaRPr kumimoji="0" lang="de-DE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 </a:t>
                      </a:r>
                      <a:r>
                        <a:rPr kumimoji="0" 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z/</a:t>
                      </a:r>
                      <a:r>
                        <a:rPr kumimoji="0" 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de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5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factor</a:t>
                      </a: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 x</a:t>
                      </a: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 x</a:t>
                      </a: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de-DE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095667"/>
                  </a:ext>
                </a:extLst>
              </a:tr>
              <a:tr h="29645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f-</a:t>
                      </a:r>
                      <a:r>
                        <a:rPr kumimoji="0" lang="de-DE" sz="10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mm</a:t>
                      </a:r>
                      <a:endParaRPr kumimoji="0" lang="de-DE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 </a:t>
                      </a: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mm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 </a:t>
                      </a: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mm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 mm/ms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45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f-</a:t>
                      </a:r>
                      <a:r>
                        <a:rPr kumimoji="0" lang="de-DE" sz="10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 mm</a:t>
                      </a:r>
                      <a:endParaRPr kumimoji="0" lang="de-DE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 </a:t>
                      </a: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 mm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 mm/ms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45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f-170 mm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 </a:t>
                      </a: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5.0 mm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 </a:t>
                      </a: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5.0 mm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 mm/ms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3162758319"/>
                  </a:ext>
                </a:extLst>
              </a:tr>
              <a:tr h="29645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f-</a:t>
                      </a:r>
                      <a:r>
                        <a:rPr kumimoji="0" lang="de-DE" sz="10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 mm</a:t>
                      </a:r>
                      <a:endParaRPr kumimoji="0" lang="de-DE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 </a:t>
                      </a: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12.5 mm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 </a:t>
                      </a: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12.5 mm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mm/ms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45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f-330 mm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 </a:t>
                      </a: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21.0 mm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 mm/ms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3243917738"/>
                  </a:ext>
                </a:extLst>
              </a:tr>
              <a:tr h="29645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f-</a:t>
                      </a:r>
                      <a:r>
                        <a:rPr kumimoji="0" lang="de-DE" sz="10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350 mm</a:t>
                      </a:r>
                      <a:endParaRPr kumimoji="0" lang="de-DE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 </a:t>
                      </a: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24.0 mm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 mm/ms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45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f-</a:t>
                      </a:r>
                      <a:r>
                        <a:rPr kumimoji="0" lang="de-DE" sz="10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420 mm</a:t>
                      </a:r>
                      <a:endParaRPr kumimoji="0" lang="de-DE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 </a:t>
                      </a: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35.0 mm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 </a:t>
                      </a: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35.0 mm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 mm/ms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70" y="5150488"/>
            <a:ext cx="1814513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0260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31"/>
          <p:cNvCxnSpPr/>
          <p:nvPr/>
        </p:nvCxnSpPr>
        <p:spPr>
          <a:xfrm>
            <a:off x="10083165" y="1737792"/>
            <a:ext cx="0" cy="334291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28"/>
          <p:cNvCxnSpPr/>
          <p:nvPr/>
        </p:nvCxnSpPr>
        <p:spPr>
          <a:xfrm>
            <a:off x="8816900" y="1718623"/>
            <a:ext cx="0" cy="334291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Sky Marking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559" y="1244911"/>
            <a:ext cx="4952273" cy="2372128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1600" dirty="0">
                <a:solidFill>
                  <a:schemeClr val="tx1"/>
                </a:solidFill>
              </a:rPr>
              <a:t>No acceleration / deceleration of scanner mirrors with open q-switch</a:t>
            </a:r>
          </a:p>
          <a:p>
            <a:pPr>
              <a:spcBef>
                <a:spcPts val="1800"/>
              </a:spcBef>
            </a:pPr>
            <a:r>
              <a:rPr lang="de-DE" sz="1600" dirty="0">
                <a:solidFill>
                  <a:schemeClr val="tx1"/>
                </a:solidFill>
              </a:rPr>
              <a:t>Very precise synchronization of gate signal and galvo mirror position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spcBef>
                <a:spcPts val="1800"/>
              </a:spcBef>
            </a:pPr>
            <a:r>
              <a:rPr lang="en-US" sz="1600" dirty="0">
                <a:solidFill>
                  <a:schemeClr val="tx1"/>
                </a:solidFill>
              </a:rPr>
              <a:t>Advantages:</a:t>
            </a:r>
          </a:p>
          <a:p>
            <a:pPr marL="441325" lvl="1"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1400" dirty="0">
                <a:solidFill>
                  <a:schemeClr val="tx1"/>
                </a:solidFill>
              </a:rPr>
              <a:t>More uniform marking depth</a:t>
            </a:r>
          </a:p>
          <a:p>
            <a:pPr marL="441325" lvl="1"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1400" dirty="0">
                <a:solidFill>
                  <a:schemeClr val="tx1"/>
                </a:solidFill>
              </a:rPr>
              <a:t>Enables marking of sharp corners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8775-BFEF-4864-B934-071BBFECD0AA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18</a:t>
            </a:fld>
            <a:r>
              <a:t>    |</a:t>
            </a:r>
          </a:p>
        </p:txBody>
      </p:sp>
      <p:cxnSp>
        <p:nvCxnSpPr>
          <p:cNvPr id="10" name="Gerade Verbindung mit Pfeil 5"/>
          <p:cNvCxnSpPr/>
          <p:nvPr/>
        </p:nvCxnSpPr>
        <p:spPr>
          <a:xfrm>
            <a:off x="7726680" y="2755838"/>
            <a:ext cx="362712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6"/>
          <p:cNvCxnSpPr/>
          <p:nvPr/>
        </p:nvCxnSpPr>
        <p:spPr>
          <a:xfrm flipV="1">
            <a:off x="7737885" y="1674358"/>
            <a:ext cx="0" cy="108204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8"/>
          <p:cNvSpPr txBox="1"/>
          <p:nvPr/>
        </p:nvSpPr>
        <p:spPr>
          <a:xfrm>
            <a:off x="10966224" y="284513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13" name="Textfeld 9"/>
          <p:cNvSpPr txBox="1"/>
          <p:nvPr/>
        </p:nvSpPr>
        <p:spPr>
          <a:xfrm>
            <a:off x="7015857" y="1887158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</a:p>
          <a:p>
            <a:r>
              <a:rPr 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</a:t>
            </a:r>
          </a:p>
        </p:txBody>
      </p:sp>
      <p:sp>
        <p:nvSpPr>
          <p:cNvPr id="14" name="Freihandform 15"/>
          <p:cNvSpPr/>
          <p:nvPr/>
        </p:nvSpPr>
        <p:spPr>
          <a:xfrm>
            <a:off x="8374380" y="1919543"/>
            <a:ext cx="2166937" cy="195264"/>
          </a:xfrm>
          <a:custGeom>
            <a:avLst/>
            <a:gdLst>
              <a:gd name="connsiteX0" fmla="*/ 0 w 2219325"/>
              <a:gd name="connsiteY0" fmla="*/ 0 h 304800"/>
              <a:gd name="connsiteX1" fmla="*/ 438150 w 2219325"/>
              <a:gd name="connsiteY1" fmla="*/ 0 h 304800"/>
              <a:gd name="connsiteX2" fmla="*/ 438150 w 2219325"/>
              <a:gd name="connsiteY2" fmla="*/ 304800 h 304800"/>
              <a:gd name="connsiteX3" fmla="*/ 1704975 w 2219325"/>
              <a:gd name="connsiteY3" fmla="*/ 304800 h 304800"/>
              <a:gd name="connsiteX4" fmla="*/ 1704975 w 2219325"/>
              <a:gd name="connsiteY4" fmla="*/ 38100 h 304800"/>
              <a:gd name="connsiteX5" fmla="*/ 2219325 w 2219325"/>
              <a:gd name="connsiteY5" fmla="*/ 38100 h 304800"/>
              <a:gd name="connsiteX0" fmla="*/ 0 w 2219325"/>
              <a:gd name="connsiteY0" fmla="*/ 0 h 304800"/>
              <a:gd name="connsiteX1" fmla="*/ 438150 w 2219325"/>
              <a:gd name="connsiteY1" fmla="*/ 0 h 304800"/>
              <a:gd name="connsiteX2" fmla="*/ 438150 w 2219325"/>
              <a:gd name="connsiteY2" fmla="*/ 304800 h 304800"/>
              <a:gd name="connsiteX3" fmla="*/ 1704975 w 2219325"/>
              <a:gd name="connsiteY3" fmla="*/ 304800 h 304800"/>
              <a:gd name="connsiteX4" fmla="*/ 1695450 w 2219325"/>
              <a:gd name="connsiteY4" fmla="*/ 9525 h 304800"/>
              <a:gd name="connsiteX5" fmla="*/ 2219325 w 2219325"/>
              <a:gd name="connsiteY5" fmla="*/ 38100 h 304800"/>
              <a:gd name="connsiteX0" fmla="*/ 0 w 2200275"/>
              <a:gd name="connsiteY0" fmla="*/ 0 h 304800"/>
              <a:gd name="connsiteX1" fmla="*/ 438150 w 2200275"/>
              <a:gd name="connsiteY1" fmla="*/ 0 h 304800"/>
              <a:gd name="connsiteX2" fmla="*/ 438150 w 2200275"/>
              <a:gd name="connsiteY2" fmla="*/ 304800 h 304800"/>
              <a:gd name="connsiteX3" fmla="*/ 1704975 w 2200275"/>
              <a:gd name="connsiteY3" fmla="*/ 304800 h 304800"/>
              <a:gd name="connsiteX4" fmla="*/ 1695450 w 2200275"/>
              <a:gd name="connsiteY4" fmla="*/ 9525 h 304800"/>
              <a:gd name="connsiteX5" fmla="*/ 2200275 w 2200275"/>
              <a:gd name="connsiteY5" fmla="*/ 9525 h 304800"/>
              <a:gd name="connsiteX0" fmla="*/ 0 w 2200275"/>
              <a:gd name="connsiteY0" fmla="*/ 0 h 304800"/>
              <a:gd name="connsiteX1" fmla="*/ 438150 w 2200275"/>
              <a:gd name="connsiteY1" fmla="*/ 0 h 304800"/>
              <a:gd name="connsiteX2" fmla="*/ 438150 w 2200275"/>
              <a:gd name="connsiteY2" fmla="*/ 304800 h 304800"/>
              <a:gd name="connsiteX3" fmla="*/ 1704975 w 2200275"/>
              <a:gd name="connsiteY3" fmla="*/ 304800 h 304800"/>
              <a:gd name="connsiteX4" fmla="*/ 1709737 w 2200275"/>
              <a:gd name="connsiteY4" fmla="*/ 4762 h 304800"/>
              <a:gd name="connsiteX5" fmla="*/ 2200275 w 2200275"/>
              <a:gd name="connsiteY5" fmla="*/ 9525 h 304800"/>
              <a:gd name="connsiteX0" fmla="*/ 0 w 2200275"/>
              <a:gd name="connsiteY0" fmla="*/ 0 h 304800"/>
              <a:gd name="connsiteX1" fmla="*/ 438150 w 2200275"/>
              <a:gd name="connsiteY1" fmla="*/ 0 h 304800"/>
              <a:gd name="connsiteX2" fmla="*/ 438150 w 2200275"/>
              <a:gd name="connsiteY2" fmla="*/ 304800 h 304800"/>
              <a:gd name="connsiteX3" fmla="*/ 1704975 w 2200275"/>
              <a:gd name="connsiteY3" fmla="*/ 304800 h 304800"/>
              <a:gd name="connsiteX4" fmla="*/ 1714500 w 2200275"/>
              <a:gd name="connsiteY4" fmla="*/ 9524 h 304800"/>
              <a:gd name="connsiteX5" fmla="*/ 2200275 w 2200275"/>
              <a:gd name="connsiteY5" fmla="*/ 9525 h 304800"/>
              <a:gd name="connsiteX0" fmla="*/ 0 w 2200275"/>
              <a:gd name="connsiteY0" fmla="*/ 0 h 304800"/>
              <a:gd name="connsiteX1" fmla="*/ 438150 w 2200275"/>
              <a:gd name="connsiteY1" fmla="*/ 0 h 304800"/>
              <a:gd name="connsiteX2" fmla="*/ 438150 w 2200275"/>
              <a:gd name="connsiteY2" fmla="*/ 304800 h 304800"/>
              <a:gd name="connsiteX3" fmla="*/ 1704975 w 2200275"/>
              <a:gd name="connsiteY3" fmla="*/ 304800 h 304800"/>
              <a:gd name="connsiteX4" fmla="*/ 1704975 w 2200275"/>
              <a:gd name="connsiteY4" fmla="*/ 4761 h 304800"/>
              <a:gd name="connsiteX5" fmla="*/ 2200275 w 2200275"/>
              <a:gd name="connsiteY5" fmla="*/ 9525 h 304800"/>
              <a:gd name="connsiteX0" fmla="*/ 0 w 2181225"/>
              <a:gd name="connsiteY0" fmla="*/ 0 h 304800"/>
              <a:gd name="connsiteX1" fmla="*/ 438150 w 2181225"/>
              <a:gd name="connsiteY1" fmla="*/ 0 h 304800"/>
              <a:gd name="connsiteX2" fmla="*/ 438150 w 2181225"/>
              <a:gd name="connsiteY2" fmla="*/ 304800 h 304800"/>
              <a:gd name="connsiteX3" fmla="*/ 1704975 w 2181225"/>
              <a:gd name="connsiteY3" fmla="*/ 304800 h 304800"/>
              <a:gd name="connsiteX4" fmla="*/ 1704975 w 2181225"/>
              <a:gd name="connsiteY4" fmla="*/ 4761 h 304800"/>
              <a:gd name="connsiteX5" fmla="*/ 2181225 w 2181225"/>
              <a:gd name="connsiteY5" fmla="*/ 4762 h 304800"/>
              <a:gd name="connsiteX0" fmla="*/ 0 w 2181225"/>
              <a:gd name="connsiteY0" fmla="*/ 1 h 304801"/>
              <a:gd name="connsiteX1" fmla="*/ 438150 w 2181225"/>
              <a:gd name="connsiteY1" fmla="*/ 1 h 304801"/>
              <a:gd name="connsiteX2" fmla="*/ 438150 w 2181225"/>
              <a:gd name="connsiteY2" fmla="*/ 304801 h 304801"/>
              <a:gd name="connsiteX3" fmla="*/ 1704975 w 2181225"/>
              <a:gd name="connsiteY3" fmla="*/ 304801 h 304801"/>
              <a:gd name="connsiteX4" fmla="*/ 1704975 w 2181225"/>
              <a:gd name="connsiteY4" fmla="*/ 0 h 304801"/>
              <a:gd name="connsiteX5" fmla="*/ 2181225 w 2181225"/>
              <a:gd name="connsiteY5" fmla="*/ 4763 h 304801"/>
              <a:gd name="connsiteX0" fmla="*/ 0 w 2166937"/>
              <a:gd name="connsiteY0" fmla="*/ 1 h 304801"/>
              <a:gd name="connsiteX1" fmla="*/ 438150 w 2166937"/>
              <a:gd name="connsiteY1" fmla="*/ 1 h 304801"/>
              <a:gd name="connsiteX2" fmla="*/ 438150 w 2166937"/>
              <a:gd name="connsiteY2" fmla="*/ 304801 h 304801"/>
              <a:gd name="connsiteX3" fmla="*/ 1704975 w 2166937"/>
              <a:gd name="connsiteY3" fmla="*/ 304801 h 304801"/>
              <a:gd name="connsiteX4" fmla="*/ 1704975 w 2166937"/>
              <a:gd name="connsiteY4" fmla="*/ 0 h 304801"/>
              <a:gd name="connsiteX5" fmla="*/ 2166937 w 2166937"/>
              <a:gd name="connsiteY5" fmla="*/ 1 h 304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6937" h="304801">
                <a:moveTo>
                  <a:pt x="0" y="1"/>
                </a:moveTo>
                <a:lnTo>
                  <a:pt x="438150" y="1"/>
                </a:lnTo>
                <a:lnTo>
                  <a:pt x="438150" y="304801"/>
                </a:lnTo>
                <a:lnTo>
                  <a:pt x="1704975" y="304801"/>
                </a:lnTo>
                <a:cubicBezTo>
                  <a:pt x="1706562" y="204788"/>
                  <a:pt x="1703388" y="100013"/>
                  <a:pt x="1704975" y="0"/>
                </a:cubicBezTo>
                <a:lnTo>
                  <a:pt x="2166937" y="1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8"/>
          <p:cNvSpPr txBox="1"/>
          <p:nvPr/>
        </p:nvSpPr>
        <p:spPr>
          <a:xfrm>
            <a:off x="10521928" y="1763452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 signal</a:t>
            </a:r>
          </a:p>
        </p:txBody>
      </p:sp>
      <p:sp>
        <p:nvSpPr>
          <p:cNvPr id="16" name="Freihandform 19"/>
          <p:cNvSpPr/>
          <p:nvPr/>
        </p:nvSpPr>
        <p:spPr>
          <a:xfrm>
            <a:off x="8388669" y="2326671"/>
            <a:ext cx="2166937" cy="435194"/>
          </a:xfrm>
          <a:custGeom>
            <a:avLst/>
            <a:gdLst>
              <a:gd name="connsiteX0" fmla="*/ 0 w 2181225"/>
              <a:gd name="connsiteY0" fmla="*/ 200025 h 204787"/>
              <a:gd name="connsiteX1" fmla="*/ 442912 w 2181225"/>
              <a:gd name="connsiteY1" fmla="*/ 204787 h 204787"/>
              <a:gd name="connsiteX2" fmla="*/ 595312 w 2181225"/>
              <a:gd name="connsiteY2" fmla="*/ 0 h 204787"/>
              <a:gd name="connsiteX3" fmla="*/ 1585912 w 2181225"/>
              <a:gd name="connsiteY3" fmla="*/ 0 h 204787"/>
              <a:gd name="connsiteX4" fmla="*/ 1714500 w 2181225"/>
              <a:gd name="connsiteY4" fmla="*/ 204787 h 204787"/>
              <a:gd name="connsiteX5" fmla="*/ 2181225 w 2181225"/>
              <a:gd name="connsiteY5" fmla="*/ 204787 h 204787"/>
              <a:gd name="connsiteX0" fmla="*/ 0 w 2176462"/>
              <a:gd name="connsiteY0" fmla="*/ 206433 h 206433"/>
              <a:gd name="connsiteX1" fmla="*/ 438149 w 2176462"/>
              <a:gd name="connsiteY1" fmla="*/ 204787 h 206433"/>
              <a:gd name="connsiteX2" fmla="*/ 590549 w 2176462"/>
              <a:gd name="connsiteY2" fmla="*/ 0 h 206433"/>
              <a:gd name="connsiteX3" fmla="*/ 1581149 w 2176462"/>
              <a:gd name="connsiteY3" fmla="*/ 0 h 206433"/>
              <a:gd name="connsiteX4" fmla="*/ 1709737 w 2176462"/>
              <a:gd name="connsiteY4" fmla="*/ 204787 h 206433"/>
              <a:gd name="connsiteX5" fmla="*/ 2176462 w 2176462"/>
              <a:gd name="connsiteY5" fmla="*/ 204787 h 206433"/>
              <a:gd name="connsiteX0" fmla="*/ 0 w 2166937"/>
              <a:gd name="connsiteY0" fmla="*/ 204192 h 204787"/>
              <a:gd name="connsiteX1" fmla="*/ 428624 w 2166937"/>
              <a:gd name="connsiteY1" fmla="*/ 204787 h 204787"/>
              <a:gd name="connsiteX2" fmla="*/ 581024 w 2166937"/>
              <a:gd name="connsiteY2" fmla="*/ 0 h 204787"/>
              <a:gd name="connsiteX3" fmla="*/ 1571624 w 2166937"/>
              <a:gd name="connsiteY3" fmla="*/ 0 h 204787"/>
              <a:gd name="connsiteX4" fmla="*/ 1700212 w 2166937"/>
              <a:gd name="connsiteY4" fmla="*/ 204787 h 204787"/>
              <a:gd name="connsiteX5" fmla="*/ 2166937 w 2166937"/>
              <a:gd name="connsiteY5" fmla="*/ 204787 h 2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6937" h="204787">
                <a:moveTo>
                  <a:pt x="0" y="204192"/>
                </a:moveTo>
                <a:lnTo>
                  <a:pt x="428624" y="204787"/>
                </a:lnTo>
                <a:lnTo>
                  <a:pt x="581024" y="0"/>
                </a:lnTo>
                <a:lnTo>
                  <a:pt x="1571624" y="0"/>
                </a:lnTo>
                <a:lnTo>
                  <a:pt x="1700212" y="204787"/>
                </a:lnTo>
                <a:lnTo>
                  <a:pt x="2166937" y="204787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Gerade Verbindung mit Pfeil 20"/>
          <p:cNvCxnSpPr/>
          <p:nvPr/>
        </p:nvCxnSpPr>
        <p:spPr>
          <a:xfrm>
            <a:off x="7726680" y="5212912"/>
            <a:ext cx="362712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21"/>
          <p:cNvCxnSpPr/>
          <p:nvPr/>
        </p:nvCxnSpPr>
        <p:spPr>
          <a:xfrm flipV="1">
            <a:off x="7726680" y="4131432"/>
            <a:ext cx="0" cy="108204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22"/>
          <p:cNvSpPr txBox="1"/>
          <p:nvPr/>
        </p:nvSpPr>
        <p:spPr>
          <a:xfrm>
            <a:off x="10966224" y="5302209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20" name="Freihandform 23"/>
          <p:cNvSpPr/>
          <p:nvPr/>
        </p:nvSpPr>
        <p:spPr>
          <a:xfrm>
            <a:off x="8374380" y="4376617"/>
            <a:ext cx="2166937" cy="195264"/>
          </a:xfrm>
          <a:custGeom>
            <a:avLst/>
            <a:gdLst>
              <a:gd name="connsiteX0" fmla="*/ 0 w 2219325"/>
              <a:gd name="connsiteY0" fmla="*/ 0 h 304800"/>
              <a:gd name="connsiteX1" fmla="*/ 438150 w 2219325"/>
              <a:gd name="connsiteY1" fmla="*/ 0 h 304800"/>
              <a:gd name="connsiteX2" fmla="*/ 438150 w 2219325"/>
              <a:gd name="connsiteY2" fmla="*/ 304800 h 304800"/>
              <a:gd name="connsiteX3" fmla="*/ 1704975 w 2219325"/>
              <a:gd name="connsiteY3" fmla="*/ 304800 h 304800"/>
              <a:gd name="connsiteX4" fmla="*/ 1704975 w 2219325"/>
              <a:gd name="connsiteY4" fmla="*/ 38100 h 304800"/>
              <a:gd name="connsiteX5" fmla="*/ 2219325 w 2219325"/>
              <a:gd name="connsiteY5" fmla="*/ 38100 h 304800"/>
              <a:gd name="connsiteX0" fmla="*/ 0 w 2219325"/>
              <a:gd name="connsiteY0" fmla="*/ 0 h 304800"/>
              <a:gd name="connsiteX1" fmla="*/ 438150 w 2219325"/>
              <a:gd name="connsiteY1" fmla="*/ 0 h 304800"/>
              <a:gd name="connsiteX2" fmla="*/ 438150 w 2219325"/>
              <a:gd name="connsiteY2" fmla="*/ 304800 h 304800"/>
              <a:gd name="connsiteX3" fmla="*/ 1704975 w 2219325"/>
              <a:gd name="connsiteY3" fmla="*/ 304800 h 304800"/>
              <a:gd name="connsiteX4" fmla="*/ 1695450 w 2219325"/>
              <a:gd name="connsiteY4" fmla="*/ 9525 h 304800"/>
              <a:gd name="connsiteX5" fmla="*/ 2219325 w 2219325"/>
              <a:gd name="connsiteY5" fmla="*/ 38100 h 304800"/>
              <a:gd name="connsiteX0" fmla="*/ 0 w 2200275"/>
              <a:gd name="connsiteY0" fmla="*/ 0 h 304800"/>
              <a:gd name="connsiteX1" fmla="*/ 438150 w 2200275"/>
              <a:gd name="connsiteY1" fmla="*/ 0 h 304800"/>
              <a:gd name="connsiteX2" fmla="*/ 438150 w 2200275"/>
              <a:gd name="connsiteY2" fmla="*/ 304800 h 304800"/>
              <a:gd name="connsiteX3" fmla="*/ 1704975 w 2200275"/>
              <a:gd name="connsiteY3" fmla="*/ 304800 h 304800"/>
              <a:gd name="connsiteX4" fmla="*/ 1695450 w 2200275"/>
              <a:gd name="connsiteY4" fmla="*/ 9525 h 304800"/>
              <a:gd name="connsiteX5" fmla="*/ 2200275 w 2200275"/>
              <a:gd name="connsiteY5" fmla="*/ 9525 h 304800"/>
              <a:gd name="connsiteX0" fmla="*/ 0 w 2200275"/>
              <a:gd name="connsiteY0" fmla="*/ 0 h 304800"/>
              <a:gd name="connsiteX1" fmla="*/ 438150 w 2200275"/>
              <a:gd name="connsiteY1" fmla="*/ 0 h 304800"/>
              <a:gd name="connsiteX2" fmla="*/ 438150 w 2200275"/>
              <a:gd name="connsiteY2" fmla="*/ 304800 h 304800"/>
              <a:gd name="connsiteX3" fmla="*/ 1704975 w 2200275"/>
              <a:gd name="connsiteY3" fmla="*/ 304800 h 304800"/>
              <a:gd name="connsiteX4" fmla="*/ 1709737 w 2200275"/>
              <a:gd name="connsiteY4" fmla="*/ 4762 h 304800"/>
              <a:gd name="connsiteX5" fmla="*/ 2200275 w 2200275"/>
              <a:gd name="connsiteY5" fmla="*/ 9525 h 304800"/>
              <a:gd name="connsiteX0" fmla="*/ 0 w 2200275"/>
              <a:gd name="connsiteY0" fmla="*/ 0 h 304800"/>
              <a:gd name="connsiteX1" fmla="*/ 438150 w 2200275"/>
              <a:gd name="connsiteY1" fmla="*/ 0 h 304800"/>
              <a:gd name="connsiteX2" fmla="*/ 438150 w 2200275"/>
              <a:gd name="connsiteY2" fmla="*/ 304800 h 304800"/>
              <a:gd name="connsiteX3" fmla="*/ 1704975 w 2200275"/>
              <a:gd name="connsiteY3" fmla="*/ 304800 h 304800"/>
              <a:gd name="connsiteX4" fmla="*/ 1714500 w 2200275"/>
              <a:gd name="connsiteY4" fmla="*/ 9524 h 304800"/>
              <a:gd name="connsiteX5" fmla="*/ 2200275 w 2200275"/>
              <a:gd name="connsiteY5" fmla="*/ 9525 h 304800"/>
              <a:gd name="connsiteX0" fmla="*/ 0 w 2200275"/>
              <a:gd name="connsiteY0" fmla="*/ 0 h 304800"/>
              <a:gd name="connsiteX1" fmla="*/ 438150 w 2200275"/>
              <a:gd name="connsiteY1" fmla="*/ 0 h 304800"/>
              <a:gd name="connsiteX2" fmla="*/ 438150 w 2200275"/>
              <a:gd name="connsiteY2" fmla="*/ 304800 h 304800"/>
              <a:gd name="connsiteX3" fmla="*/ 1704975 w 2200275"/>
              <a:gd name="connsiteY3" fmla="*/ 304800 h 304800"/>
              <a:gd name="connsiteX4" fmla="*/ 1704975 w 2200275"/>
              <a:gd name="connsiteY4" fmla="*/ 4761 h 304800"/>
              <a:gd name="connsiteX5" fmla="*/ 2200275 w 2200275"/>
              <a:gd name="connsiteY5" fmla="*/ 9525 h 304800"/>
              <a:gd name="connsiteX0" fmla="*/ 0 w 2181225"/>
              <a:gd name="connsiteY0" fmla="*/ 0 h 304800"/>
              <a:gd name="connsiteX1" fmla="*/ 438150 w 2181225"/>
              <a:gd name="connsiteY1" fmla="*/ 0 h 304800"/>
              <a:gd name="connsiteX2" fmla="*/ 438150 w 2181225"/>
              <a:gd name="connsiteY2" fmla="*/ 304800 h 304800"/>
              <a:gd name="connsiteX3" fmla="*/ 1704975 w 2181225"/>
              <a:gd name="connsiteY3" fmla="*/ 304800 h 304800"/>
              <a:gd name="connsiteX4" fmla="*/ 1704975 w 2181225"/>
              <a:gd name="connsiteY4" fmla="*/ 4761 h 304800"/>
              <a:gd name="connsiteX5" fmla="*/ 2181225 w 2181225"/>
              <a:gd name="connsiteY5" fmla="*/ 4762 h 304800"/>
              <a:gd name="connsiteX0" fmla="*/ 0 w 2181225"/>
              <a:gd name="connsiteY0" fmla="*/ 1 h 304801"/>
              <a:gd name="connsiteX1" fmla="*/ 438150 w 2181225"/>
              <a:gd name="connsiteY1" fmla="*/ 1 h 304801"/>
              <a:gd name="connsiteX2" fmla="*/ 438150 w 2181225"/>
              <a:gd name="connsiteY2" fmla="*/ 304801 h 304801"/>
              <a:gd name="connsiteX3" fmla="*/ 1704975 w 2181225"/>
              <a:gd name="connsiteY3" fmla="*/ 304801 h 304801"/>
              <a:gd name="connsiteX4" fmla="*/ 1704975 w 2181225"/>
              <a:gd name="connsiteY4" fmla="*/ 0 h 304801"/>
              <a:gd name="connsiteX5" fmla="*/ 2181225 w 2181225"/>
              <a:gd name="connsiteY5" fmla="*/ 4763 h 304801"/>
              <a:gd name="connsiteX0" fmla="*/ 0 w 2166937"/>
              <a:gd name="connsiteY0" fmla="*/ 1 h 304801"/>
              <a:gd name="connsiteX1" fmla="*/ 438150 w 2166937"/>
              <a:gd name="connsiteY1" fmla="*/ 1 h 304801"/>
              <a:gd name="connsiteX2" fmla="*/ 438150 w 2166937"/>
              <a:gd name="connsiteY2" fmla="*/ 304801 h 304801"/>
              <a:gd name="connsiteX3" fmla="*/ 1704975 w 2166937"/>
              <a:gd name="connsiteY3" fmla="*/ 304801 h 304801"/>
              <a:gd name="connsiteX4" fmla="*/ 1704975 w 2166937"/>
              <a:gd name="connsiteY4" fmla="*/ 0 h 304801"/>
              <a:gd name="connsiteX5" fmla="*/ 2166937 w 2166937"/>
              <a:gd name="connsiteY5" fmla="*/ 1 h 304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6937" h="304801">
                <a:moveTo>
                  <a:pt x="0" y="1"/>
                </a:moveTo>
                <a:lnTo>
                  <a:pt x="438150" y="1"/>
                </a:lnTo>
                <a:lnTo>
                  <a:pt x="438150" y="304801"/>
                </a:lnTo>
                <a:lnTo>
                  <a:pt x="1704975" y="304801"/>
                </a:lnTo>
                <a:cubicBezTo>
                  <a:pt x="1706562" y="204788"/>
                  <a:pt x="1703388" y="100013"/>
                  <a:pt x="1704975" y="0"/>
                </a:cubicBezTo>
                <a:lnTo>
                  <a:pt x="2166937" y="1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4"/>
          <p:cNvSpPr txBox="1"/>
          <p:nvPr/>
        </p:nvSpPr>
        <p:spPr>
          <a:xfrm>
            <a:off x="10521928" y="4220526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 signal</a:t>
            </a:r>
          </a:p>
        </p:txBody>
      </p:sp>
      <p:sp>
        <p:nvSpPr>
          <p:cNvPr id="22" name="Freihandform 25"/>
          <p:cNvSpPr/>
          <p:nvPr/>
        </p:nvSpPr>
        <p:spPr>
          <a:xfrm>
            <a:off x="8388669" y="4783745"/>
            <a:ext cx="2166937" cy="435194"/>
          </a:xfrm>
          <a:custGeom>
            <a:avLst/>
            <a:gdLst>
              <a:gd name="connsiteX0" fmla="*/ 0 w 2181225"/>
              <a:gd name="connsiteY0" fmla="*/ 200025 h 204787"/>
              <a:gd name="connsiteX1" fmla="*/ 442912 w 2181225"/>
              <a:gd name="connsiteY1" fmla="*/ 204787 h 204787"/>
              <a:gd name="connsiteX2" fmla="*/ 595312 w 2181225"/>
              <a:gd name="connsiteY2" fmla="*/ 0 h 204787"/>
              <a:gd name="connsiteX3" fmla="*/ 1585912 w 2181225"/>
              <a:gd name="connsiteY3" fmla="*/ 0 h 204787"/>
              <a:gd name="connsiteX4" fmla="*/ 1714500 w 2181225"/>
              <a:gd name="connsiteY4" fmla="*/ 204787 h 204787"/>
              <a:gd name="connsiteX5" fmla="*/ 2181225 w 2181225"/>
              <a:gd name="connsiteY5" fmla="*/ 204787 h 204787"/>
              <a:gd name="connsiteX0" fmla="*/ 0 w 2176462"/>
              <a:gd name="connsiteY0" fmla="*/ 206433 h 206433"/>
              <a:gd name="connsiteX1" fmla="*/ 438149 w 2176462"/>
              <a:gd name="connsiteY1" fmla="*/ 204787 h 206433"/>
              <a:gd name="connsiteX2" fmla="*/ 590549 w 2176462"/>
              <a:gd name="connsiteY2" fmla="*/ 0 h 206433"/>
              <a:gd name="connsiteX3" fmla="*/ 1581149 w 2176462"/>
              <a:gd name="connsiteY3" fmla="*/ 0 h 206433"/>
              <a:gd name="connsiteX4" fmla="*/ 1709737 w 2176462"/>
              <a:gd name="connsiteY4" fmla="*/ 204787 h 206433"/>
              <a:gd name="connsiteX5" fmla="*/ 2176462 w 2176462"/>
              <a:gd name="connsiteY5" fmla="*/ 204787 h 206433"/>
              <a:gd name="connsiteX0" fmla="*/ 0 w 2166937"/>
              <a:gd name="connsiteY0" fmla="*/ 204192 h 204787"/>
              <a:gd name="connsiteX1" fmla="*/ 428624 w 2166937"/>
              <a:gd name="connsiteY1" fmla="*/ 204787 h 204787"/>
              <a:gd name="connsiteX2" fmla="*/ 581024 w 2166937"/>
              <a:gd name="connsiteY2" fmla="*/ 0 h 204787"/>
              <a:gd name="connsiteX3" fmla="*/ 1571624 w 2166937"/>
              <a:gd name="connsiteY3" fmla="*/ 0 h 204787"/>
              <a:gd name="connsiteX4" fmla="*/ 1700212 w 2166937"/>
              <a:gd name="connsiteY4" fmla="*/ 204787 h 204787"/>
              <a:gd name="connsiteX5" fmla="*/ 2166937 w 2166937"/>
              <a:gd name="connsiteY5" fmla="*/ 204787 h 204787"/>
              <a:gd name="connsiteX0" fmla="*/ 0 w 2166937"/>
              <a:gd name="connsiteY0" fmla="*/ 204192 h 204787"/>
              <a:gd name="connsiteX1" fmla="*/ 428624 w 2166937"/>
              <a:gd name="connsiteY1" fmla="*/ 204787 h 204787"/>
              <a:gd name="connsiteX2" fmla="*/ 428624 w 2166937"/>
              <a:gd name="connsiteY2" fmla="*/ 0 h 204787"/>
              <a:gd name="connsiteX3" fmla="*/ 1571624 w 2166937"/>
              <a:gd name="connsiteY3" fmla="*/ 0 h 204787"/>
              <a:gd name="connsiteX4" fmla="*/ 1700212 w 2166937"/>
              <a:gd name="connsiteY4" fmla="*/ 204787 h 204787"/>
              <a:gd name="connsiteX5" fmla="*/ 2166937 w 2166937"/>
              <a:gd name="connsiteY5" fmla="*/ 204787 h 204787"/>
              <a:gd name="connsiteX0" fmla="*/ 0 w 2166937"/>
              <a:gd name="connsiteY0" fmla="*/ 204192 h 204787"/>
              <a:gd name="connsiteX1" fmla="*/ 276224 w 2166937"/>
              <a:gd name="connsiteY1" fmla="*/ 202546 h 204787"/>
              <a:gd name="connsiteX2" fmla="*/ 428624 w 2166937"/>
              <a:gd name="connsiteY2" fmla="*/ 0 h 204787"/>
              <a:gd name="connsiteX3" fmla="*/ 1571624 w 2166937"/>
              <a:gd name="connsiteY3" fmla="*/ 0 h 204787"/>
              <a:gd name="connsiteX4" fmla="*/ 1700212 w 2166937"/>
              <a:gd name="connsiteY4" fmla="*/ 204787 h 204787"/>
              <a:gd name="connsiteX5" fmla="*/ 2166937 w 2166937"/>
              <a:gd name="connsiteY5" fmla="*/ 204787 h 204787"/>
              <a:gd name="connsiteX0" fmla="*/ 0 w 2166937"/>
              <a:gd name="connsiteY0" fmla="*/ 204192 h 204787"/>
              <a:gd name="connsiteX1" fmla="*/ 271462 w 2166937"/>
              <a:gd name="connsiteY1" fmla="*/ 204787 h 204787"/>
              <a:gd name="connsiteX2" fmla="*/ 428624 w 2166937"/>
              <a:gd name="connsiteY2" fmla="*/ 0 h 204787"/>
              <a:gd name="connsiteX3" fmla="*/ 1571624 w 2166937"/>
              <a:gd name="connsiteY3" fmla="*/ 0 h 204787"/>
              <a:gd name="connsiteX4" fmla="*/ 1700212 w 2166937"/>
              <a:gd name="connsiteY4" fmla="*/ 204787 h 204787"/>
              <a:gd name="connsiteX5" fmla="*/ 2166937 w 2166937"/>
              <a:gd name="connsiteY5" fmla="*/ 204787 h 204787"/>
              <a:gd name="connsiteX0" fmla="*/ 0 w 2166937"/>
              <a:gd name="connsiteY0" fmla="*/ 204192 h 204787"/>
              <a:gd name="connsiteX1" fmla="*/ 271462 w 2166937"/>
              <a:gd name="connsiteY1" fmla="*/ 204787 h 204787"/>
              <a:gd name="connsiteX2" fmla="*/ 428624 w 2166937"/>
              <a:gd name="connsiteY2" fmla="*/ 0 h 204787"/>
              <a:gd name="connsiteX3" fmla="*/ 1695449 w 2166937"/>
              <a:gd name="connsiteY3" fmla="*/ 0 h 204787"/>
              <a:gd name="connsiteX4" fmla="*/ 1700212 w 2166937"/>
              <a:gd name="connsiteY4" fmla="*/ 204787 h 204787"/>
              <a:gd name="connsiteX5" fmla="*/ 2166937 w 2166937"/>
              <a:gd name="connsiteY5" fmla="*/ 204787 h 204787"/>
              <a:gd name="connsiteX0" fmla="*/ 0 w 2166937"/>
              <a:gd name="connsiteY0" fmla="*/ 204192 h 207028"/>
              <a:gd name="connsiteX1" fmla="*/ 271462 w 2166937"/>
              <a:gd name="connsiteY1" fmla="*/ 204787 h 207028"/>
              <a:gd name="connsiteX2" fmla="*/ 428624 w 2166937"/>
              <a:gd name="connsiteY2" fmla="*/ 0 h 207028"/>
              <a:gd name="connsiteX3" fmla="*/ 1695449 w 2166937"/>
              <a:gd name="connsiteY3" fmla="*/ 0 h 207028"/>
              <a:gd name="connsiteX4" fmla="*/ 1852612 w 2166937"/>
              <a:gd name="connsiteY4" fmla="*/ 207028 h 207028"/>
              <a:gd name="connsiteX5" fmla="*/ 2166937 w 2166937"/>
              <a:gd name="connsiteY5" fmla="*/ 204787 h 207028"/>
              <a:gd name="connsiteX0" fmla="*/ 0 w 2166937"/>
              <a:gd name="connsiteY0" fmla="*/ 204192 h 204787"/>
              <a:gd name="connsiteX1" fmla="*/ 271462 w 2166937"/>
              <a:gd name="connsiteY1" fmla="*/ 204787 h 204787"/>
              <a:gd name="connsiteX2" fmla="*/ 428624 w 2166937"/>
              <a:gd name="connsiteY2" fmla="*/ 0 h 204787"/>
              <a:gd name="connsiteX3" fmla="*/ 1695449 w 2166937"/>
              <a:gd name="connsiteY3" fmla="*/ 0 h 204787"/>
              <a:gd name="connsiteX4" fmla="*/ 1847850 w 2166937"/>
              <a:gd name="connsiteY4" fmla="*/ 204787 h 204787"/>
              <a:gd name="connsiteX5" fmla="*/ 2166937 w 2166937"/>
              <a:gd name="connsiteY5" fmla="*/ 204787 h 2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6937" h="204787">
                <a:moveTo>
                  <a:pt x="0" y="204192"/>
                </a:moveTo>
                <a:lnTo>
                  <a:pt x="271462" y="204787"/>
                </a:lnTo>
                <a:lnTo>
                  <a:pt x="428624" y="0"/>
                </a:lnTo>
                <a:lnTo>
                  <a:pt x="1695449" y="0"/>
                </a:lnTo>
                <a:lnTo>
                  <a:pt x="1847850" y="204787"/>
                </a:lnTo>
                <a:lnTo>
                  <a:pt x="2166937" y="204787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6"/>
          <p:cNvSpPr txBox="1"/>
          <p:nvPr/>
        </p:nvSpPr>
        <p:spPr>
          <a:xfrm>
            <a:off x="7015857" y="4344232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</a:p>
          <a:p>
            <a:r>
              <a:rPr 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</a:t>
            </a:r>
          </a:p>
        </p:txBody>
      </p:sp>
      <p:sp>
        <p:nvSpPr>
          <p:cNvPr id="24" name="Textfeld 32"/>
          <p:cNvSpPr txBox="1"/>
          <p:nvPr/>
        </p:nvSpPr>
        <p:spPr>
          <a:xfrm>
            <a:off x="8482041" y="5356216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beam on</a:t>
            </a:r>
          </a:p>
        </p:txBody>
      </p:sp>
      <p:sp>
        <p:nvSpPr>
          <p:cNvPr id="25" name="Textfeld 33"/>
          <p:cNvSpPr txBox="1"/>
          <p:nvPr/>
        </p:nvSpPr>
        <p:spPr>
          <a:xfrm>
            <a:off x="9739341" y="5351066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beam off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8" r="67484" b="13009"/>
          <a:stretch/>
        </p:blipFill>
        <p:spPr bwMode="auto">
          <a:xfrm>
            <a:off x="4808788" y="4520682"/>
            <a:ext cx="1339732" cy="1325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260" y="4520682"/>
            <a:ext cx="1220152" cy="1232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381" y="4520682"/>
            <a:ext cx="1273976" cy="1243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feld 39"/>
          <p:cNvSpPr txBox="1"/>
          <p:nvPr/>
        </p:nvSpPr>
        <p:spPr>
          <a:xfrm>
            <a:off x="1196247" y="5825285"/>
            <a:ext cx="163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conventional marking</a:t>
            </a:r>
          </a:p>
          <a:p>
            <a:r>
              <a:rPr lang="en-US" sz="12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exposed copper</a:t>
            </a:r>
          </a:p>
        </p:txBody>
      </p:sp>
      <p:sp>
        <p:nvSpPr>
          <p:cNvPr id="32" name="Textfeld 40"/>
          <p:cNvSpPr txBox="1"/>
          <p:nvPr/>
        </p:nvSpPr>
        <p:spPr>
          <a:xfrm>
            <a:off x="3041785" y="5825286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Sky Marking</a:t>
            </a:r>
          </a:p>
          <a:p>
            <a:pPr algn="ctr"/>
            <a:r>
              <a:rPr lang="en-US" sz="12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no exposed copper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051108" y="1159966"/>
            <a:ext cx="1055256" cy="296457"/>
          </a:xfrm>
          <a:prstGeom prst="roundRect">
            <a:avLst/>
          </a:prstGeom>
          <a:solidFill>
            <a:srgbClr val="FFC000">
              <a:alpha val="61176"/>
            </a:srgbClr>
          </a:solidFill>
          <a:ln w="28575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de-DE" sz="1400" b="1">
                <a:solidFill>
                  <a:srgbClr val="000000"/>
                </a:solidFill>
              </a:rPr>
              <a:t>Standard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047613" y="3617039"/>
            <a:ext cx="1173022" cy="296457"/>
          </a:xfrm>
          <a:prstGeom prst="roundRect">
            <a:avLst/>
          </a:prstGeom>
          <a:solidFill>
            <a:srgbClr val="FFC000">
              <a:alpha val="61176"/>
            </a:srgbClr>
          </a:solidFill>
          <a:ln w="28575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de-DE" sz="1400" b="1">
                <a:solidFill>
                  <a:srgbClr val="000000"/>
                </a:solidFill>
              </a:rPr>
              <a:t>Sky Marking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387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D9132F1-329B-4CDA-B0AB-FAAE4D9F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7865" y="618310"/>
            <a:ext cx="5402908" cy="562138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400">
                <a:solidFill>
                  <a:srgbClr val="000000"/>
                </a:solidFill>
              </a:rPr>
              <a:t>Object-oriented graphic editor</a:t>
            </a:r>
          </a:p>
          <a:p>
            <a:r>
              <a:rPr lang="en-US" sz="1400">
                <a:solidFill>
                  <a:srgbClr val="000000"/>
                </a:solidFill>
              </a:rPr>
              <a:t>Various object types including polylines, curves, rectangles, circles, barcodes, matrix codes, bitmaps, text.</a:t>
            </a:r>
          </a:p>
          <a:p>
            <a:r>
              <a:rPr lang="en-US" sz="1400">
                <a:solidFill>
                  <a:srgbClr val="000000"/>
                </a:solidFill>
              </a:rPr>
              <a:t>Flexible programming of hatched objects for optimal marking results</a:t>
            </a:r>
          </a:p>
          <a:p>
            <a:r>
              <a:rPr lang="en-US" sz="1400">
                <a:solidFill>
                  <a:srgbClr val="000000"/>
                </a:solidFill>
              </a:rPr>
              <a:t>Font editor included. Pre-defined text fonts including intersection-free fonts are available</a:t>
            </a:r>
          </a:p>
          <a:p>
            <a:r>
              <a:rPr lang="en-US" sz="1400">
                <a:solidFill>
                  <a:srgbClr val="000000"/>
                </a:solidFill>
              </a:rPr>
              <a:t>Bitmaps can be imported with .bmp, .jpg, .jpeg, .gif, .tiff and .png format</a:t>
            </a:r>
          </a:p>
          <a:p>
            <a:r>
              <a:rPr lang="en-US" sz="1400">
                <a:solidFill>
                  <a:srgbClr val="000000"/>
                </a:solidFill>
              </a:rPr>
              <a:t>Laser parameters can be assigned to marking objects (laser power, scanner speed, beam on/off delays, etc.)</a:t>
            </a:r>
          </a:p>
          <a:p>
            <a:r>
              <a:rPr lang="en-US" sz="1400">
                <a:solidFill>
                  <a:srgbClr val="000000"/>
                </a:solidFill>
              </a:rPr>
              <a:t>Global assignment of laser parameters for easy set-up of new marking recipes</a:t>
            </a:r>
          </a:p>
          <a:p>
            <a:r>
              <a:rPr lang="en-US" sz="1400">
                <a:solidFill>
                  <a:srgbClr val="000000"/>
                </a:solidFill>
              </a:rPr>
              <a:t>Local assignment of laser parameters (stored in VLM file) to simplify marking identical designs onto different materials</a:t>
            </a:r>
          </a:p>
          <a:p>
            <a:r>
              <a:rPr lang="en-US" sz="1400">
                <a:solidFill>
                  <a:srgbClr val="000000"/>
                </a:solidFill>
              </a:rPr>
              <a:t>Assignment of laser parameters for individual objects within a VLM file in order to optimize marking results</a:t>
            </a:r>
          </a:p>
          <a:p>
            <a:r>
              <a:rPr lang="en-US" sz="1400">
                <a:solidFill>
                  <a:srgbClr val="000000"/>
                </a:solidFill>
              </a:rPr>
              <a:t>Accurate stitching of marking features when objects are positioned by x- and / or y-axis</a:t>
            </a:r>
          </a:p>
          <a:p>
            <a:r>
              <a:rPr lang="en-US" sz="1400">
                <a:solidFill>
                  <a:srgbClr val="000000"/>
                </a:solidFill>
              </a:rPr>
              <a:t>Laser power calibration and laser power feedback control (requires power sensor)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FB5F8D-6568-4C01-921F-28DFC641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 Laser Marker (VLM)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6A69D0-A52F-4C01-A5F4-D0A1D38C6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31A6-1B55-4814-8E80-FBCB2EB2CA2B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B8ED25-296D-4FEA-8A2D-C3ED4E716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0D3787-F60C-4DDB-8065-FD9887B3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19</a:t>
            </a:fld>
            <a:r>
              <a:t>    |</a:t>
            </a:r>
          </a:p>
        </p:txBody>
      </p:sp>
      <p:pic>
        <p:nvPicPr>
          <p:cNvPr id="7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9EF1DD32-483A-437C-A8F8-A7C1D117C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3668" y="3429000"/>
            <a:ext cx="4063999" cy="262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9EE0B44-E966-4877-8C0C-B5A91BFE69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7" y="993849"/>
            <a:ext cx="4260239" cy="287919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7654134-8475-452E-A731-30638DB736C5}"/>
              </a:ext>
            </a:extLst>
          </p:cNvPr>
          <p:cNvSpPr txBox="1"/>
          <p:nvPr/>
        </p:nvSpPr>
        <p:spPr>
          <a:xfrm>
            <a:off x="603742" y="3909665"/>
            <a:ext cx="1474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buAutoNum type="arabicPeriod"/>
            </a:pPr>
            <a:r>
              <a:rPr lang="de-DE" sz="1200" dirty="0">
                <a:solidFill>
                  <a:srgbClr val="000000"/>
                </a:solidFill>
              </a:rPr>
              <a:t>Navigation</a:t>
            </a:r>
          </a:p>
          <a:p>
            <a:pPr marL="177800" indent="-177800">
              <a:buAutoNum type="arabicPeriod"/>
            </a:pPr>
            <a:r>
              <a:rPr lang="de-DE" sz="1200" dirty="0">
                <a:solidFill>
                  <a:srgbClr val="000000"/>
                </a:solidFill>
              </a:rPr>
              <a:t>Drawing Window</a:t>
            </a:r>
          </a:p>
          <a:p>
            <a:pPr marL="177800" indent="-177800">
              <a:buAutoNum type="arabicPeriod"/>
            </a:pPr>
            <a:r>
              <a:rPr lang="de-DE" sz="1200" dirty="0">
                <a:solidFill>
                  <a:srgbClr val="000000"/>
                </a:solidFill>
              </a:rPr>
              <a:t>Scrip Window</a:t>
            </a:r>
          </a:p>
          <a:p>
            <a:pPr marL="177800" indent="-177800">
              <a:buAutoNum type="arabicPeriod"/>
            </a:pPr>
            <a:r>
              <a:rPr lang="de-DE" sz="1200" dirty="0">
                <a:solidFill>
                  <a:srgbClr val="000000"/>
                </a:solidFill>
              </a:rPr>
              <a:t>Message Window</a:t>
            </a:r>
          </a:p>
        </p:txBody>
      </p:sp>
    </p:spTree>
    <p:extLst>
      <p:ext uri="{BB962C8B-B14F-4D97-AF65-F5344CB8AC3E}">
        <p14:creationId xmlns:p14="http://schemas.microsoft.com/office/powerpoint/2010/main" val="2176743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64" y="689866"/>
            <a:ext cx="4086106" cy="25244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7664" y="3518685"/>
            <a:ext cx="4099887" cy="26400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2159"/>
            <a:ext cx="6163235" cy="4165959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Laser sub-systems for laser marking</a:t>
            </a:r>
          </a:p>
          <a:p>
            <a:pPr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25+ years of experience serving the semiconductor, electronics, automotive, medical and other industries</a:t>
            </a:r>
          </a:p>
          <a:p>
            <a:pPr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Well established partnerships with many integrators</a:t>
            </a:r>
          </a:p>
          <a:p>
            <a:pPr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We are committed to the success of our customers and offer engineering and software support</a:t>
            </a:r>
          </a:p>
          <a:p>
            <a:pPr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Strong global sales and service support team</a:t>
            </a:r>
          </a:p>
          <a:p>
            <a:pPr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Excellent application know-how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31A6-1B55-4814-8E80-FBCB2EB2CA2B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2</a:t>
            </a:fld>
            <a:r>
              <a:t>    |</a:t>
            </a:r>
          </a:p>
        </p:txBody>
      </p:sp>
      <p:sp>
        <p:nvSpPr>
          <p:cNvPr id="9" name="Ellipse 9"/>
          <p:cNvSpPr/>
          <p:nvPr/>
        </p:nvSpPr>
        <p:spPr>
          <a:xfrm>
            <a:off x="8594800" y="4957771"/>
            <a:ext cx="72000" cy="7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11"/>
          <p:cNvSpPr txBox="1"/>
          <p:nvPr/>
        </p:nvSpPr>
        <p:spPr>
          <a:xfrm>
            <a:off x="8534538" y="4993771"/>
            <a:ext cx="609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/>
              <a:t>Gilching</a:t>
            </a:r>
            <a:endParaRPr lang="en-US" sz="1000" b="1" dirty="0"/>
          </a:p>
        </p:txBody>
      </p:sp>
      <p:sp>
        <p:nvSpPr>
          <p:cNvPr id="11" name="Textfeld 13"/>
          <p:cNvSpPr txBox="1"/>
          <p:nvPr/>
        </p:nvSpPr>
        <p:spPr>
          <a:xfrm>
            <a:off x="10188873" y="3214267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err="1">
                <a:latin typeface="Arial" panose="020B0604020202020204" pitchFamily="34" charset="0"/>
                <a:cs typeface="Arial" panose="020B0604020202020204" pitchFamily="34" charset="0"/>
              </a:rPr>
              <a:t>Gilching</a:t>
            </a: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 Facilities</a:t>
            </a:r>
          </a:p>
        </p:txBody>
      </p:sp>
    </p:spTree>
    <p:extLst>
      <p:ext uri="{BB962C8B-B14F-4D97-AF65-F5344CB8AC3E}">
        <p14:creationId xmlns:p14="http://schemas.microsoft.com/office/powerpoint/2010/main" val="4061462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Design Elements of PowerLine Laser Markers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E08EB-AB13-4857-8626-9CDB7D05D706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20</a:t>
            </a:fld>
            <a:r>
              <a:t>    |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203" y="1616771"/>
            <a:ext cx="7001754" cy="370716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838200" y="1316620"/>
            <a:ext cx="3405917" cy="1915733"/>
            <a:chOff x="835028" y="1461411"/>
            <a:chExt cx="3405917" cy="1915733"/>
          </a:xfrm>
        </p:grpSpPr>
        <p:sp>
          <p:nvSpPr>
            <p:cNvPr id="36" name="Textfeld 10"/>
            <p:cNvSpPr txBox="1"/>
            <p:nvPr/>
          </p:nvSpPr>
          <p:spPr>
            <a:xfrm>
              <a:off x="835028" y="1461411"/>
              <a:ext cx="221054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Mechanical Safety Shutter</a:t>
              </a:r>
            </a:p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Standard feature needed for safe operation of the laser marker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932331" y="2296290"/>
              <a:ext cx="3308614" cy="1080854"/>
            </a:xfrm>
            <a:custGeom>
              <a:avLst/>
              <a:gdLst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48971 h 685465"/>
                <a:gd name="connsiteX1" fmla="*/ 1039906 w 1909483"/>
                <a:gd name="connsiteY1" fmla="*/ 40006 h 685465"/>
                <a:gd name="connsiteX2" fmla="*/ 1909483 w 1909483"/>
                <a:gd name="connsiteY2" fmla="*/ 685465 h 685465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9483" h="645459">
                  <a:moveTo>
                    <a:pt x="0" y="8965"/>
                  </a:moveTo>
                  <a:lnTo>
                    <a:pt x="1039906" y="0"/>
                  </a:lnTo>
                  <a:cubicBezTo>
                    <a:pt x="1286436" y="177799"/>
                    <a:pt x="1474694" y="322729"/>
                    <a:pt x="1909483" y="645459"/>
                  </a:cubicBezTo>
                </a:path>
              </a:pathLst>
            </a:custGeom>
            <a:ln w="1905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38200" y="2625417"/>
            <a:ext cx="3324596" cy="1419437"/>
            <a:chOff x="835028" y="2770208"/>
            <a:chExt cx="3324596" cy="1419437"/>
          </a:xfrm>
        </p:grpSpPr>
        <p:sp>
          <p:nvSpPr>
            <p:cNvPr id="30" name="Textfeld 10"/>
            <p:cNvSpPr txBox="1"/>
            <p:nvPr/>
          </p:nvSpPr>
          <p:spPr>
            <a:xfrm>
              <a:off x="835028" y="2770208"/>
              <a:ext cx="2210548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Positioning Laser</a:t>
              </a:r>
            </a:p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Indicates marking position on work piece. Indispensable feature whenever work pieces are positioned manually in the marking chamber.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932330" y="3965663"/>
              <a:ext cx="3227294" cy="223982"/>
            </a:xfrm>
            <a:custGeom>
              <a:avLst/>
              <a:gdLst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48971 h 685465"/>
                <a:gd name="connsiteX1" fmla="*/ 1039906 w 1909483"/>
                <a:gd name="connsiteY1" fmla="*/ 40006 h 685465"/>
                <a:gd name="connsiteX2" fmla="*/ 1909483 w 1909483"/>
                <a:gd name="connsiteY2" fmla="*/ 685465 h 685465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9483" h="645459">
                  <a:moveTo>
                    <a:pt x="0" y="8965"/>
                  </a:moveTo>
                  <a:lnTo>
                    <a:pt x="1039906" y="0"/>
                  </a:lnTo>
                  <a:cubicBezTo>
                    <a:pt x="1286436" y="177799"/>
                    <a:pt x="1474694" y="322729"/>
                    <a:pt x="1909483" y="645459"/>
                  </a:cubicBezTo>
                </a:path>
              </a:pathLst>
            </a:custGeom>
            <a:ln w="1905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8200" y="4143442"/>
            <a:ext cx="3898336" cy="936006"/>
            <a:chOff x="835028" y="4288233"/>
            <a:chExt cx="3898336" cy="936006"/>
          </a:xfrm>
        </p:grpSpPr>
        <p:sp>
          <p:nvSpPr>
            <p:cNvPr id="34" name="Textfeld 10"/>
            <p:cNvSpPr txBox="1"/>
            <p:nvPr/>
          </p:nvSpPr>
          <p:spPr>
            <a:xfrm>
              <a:off x="835028" y="4547131"/>
              <a:ext cx="221054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Attenuator</a:t>
              </a:r>
            </a:p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Enables stable laser operation with low output power</a:t>
              </a:r>
            </a:p>
          </p:txBody>
        </p:sp>
        <p:sp>
          <p:nvSpPr>
            <p:cNvPr id="78" name="Freeform 77"/>
            <p:cNvSpPr/>
            <p:nvPr/>
          </p:nvSpPr>
          <p:spPr>
            <a:xfrm flipV="1">
              <a:off x="920345" y="4288233"/>
              <a:ext cx="3813019" cy="936005"/>
            </a:xfrm>
            <a:custGeom>
              <a:avLst/>
              <a:gdLst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48971 h 685465"/>
                <a:gd name="connsiteX1" fmla="*/ 1039906 w 1909483"/>
                <a:gd name="connsiteY1" fmla="*/ 40006 h 685465"/>
                <a:gd name="connsiteX2" fmla="*/ 1909483 w 1909483"/>
                <a:gd name="connsiteY2" fmla="*/ 685465 h 685465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9483" h="645459">
                  <a:moveTo>
                    <a:pt x="0" y="8965"/>
                  </a:moveTo>
                  <a:lnTo>
                    <a:pt x="1039906" y="0"/>
                  </a:lnTo>
                  <a:cubicBezTo>
                    <a:pt x="1286436" y="177799"/>
                    <a:pt x="1474694" y="322729"/>
                    <a:pt x="1909483" y="645459"/>
                  </a:cubicBezTo>
                </a:path>
              </a:pathLst>
            </a:custGeom>
            <a:ln w="1905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845357" y="4217535"/>
            <a:ext cx="2177410" cy="2044160"/>
            <a:chOff x="2842185" y="4362326"/>
            <a:chExt cx="2177410" cy="2044160"/>
          </a:xfrm>
        </p:grpSpPr>
        <p:sp>
          <p:nvSpPr>
            <p:cNvPr id="32" name="Textfeld 10"/>
            <p:cNvSpPr txBox="1"/>
            <p:nvPr/>
          </p:nvSpPr>
          <p:spPr>
            <a:xfrm>
              <a:off x="2842185" y="5360046"/>
              <a:ext cx="174526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Collimation Lens</a:t>
              </a:r>
            </a:p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With collimation lens, working distance is independent of beam diameter.</a:t>
              </a:r>
            </a:p>
          </p:txBody>
        </p:sp>
        <p:sp>
          <p:nvSpPr>
            <p:cNvPr id="79" name="Freeform 78"/>
            <p:cNvSpPr/>
            <p:nvPr/>
          </p:nvSpPr>
          <p:spPr>
            <a:xfrm flipV="1">
              <a:off x="2894064" y="4362326"/>
              <a:ext cx="2125531" cy="2026230"/>
            </a:xfrm>
            <a:custGeom>
              <a:avLst/>
              <a:gdLst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48971 h 685465"/>
                <a:gd name="connsiteX1" fmla="*/ 1039906 w 1909483"/>
                <a:gd name="connsiteY1" fmla="*/ 40006 h 685465"/>
                <a:gd name="connsiteX2" fmla="*/ 1909483 w 1909483"/>
                <a:gd name="connsiteY2" fmla="*/ 685465 h 685465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2380399"/>
                <a:gd name="connsiteY0" fmla="*/ 0 h 647917"/>
                <a:gd name="connsiteX1" fmla="*/ 1510822 w 2380399"/>
                <a:gd name="connsiteY1" fmla="*/ 2458 h 647917"/>
                <a:gd name="connsiteX2" fmla="*/ 2380399 w 2380399"/>
                <a:gd name="connsiteY2" fmla="*/ 647917 h 647917"/>
                <a:gd name="connsiteX0" fmla="*/ 0 w 2391102"/>
                <a:gd name="connsiteY0" fmla="*/ 3254 h 645459"/>
                <a:gd name="connsiteX1" fmla="*/ 1521525 w 2391102"/>
                <a:gd name="connsiteY1" fmla="*/ 0 h 645459"/>
                <a:gd name="connsiteX2" fmla="*/ 2391102 w 2391102"/>
                <a:gd name="connsiteY2" fmla="*/ 645459 h 645459"/>
                <a:gd name="connsiteX0" fmla="*/ 0 w 2401805"/>
                <a:gd name="connsiteY0" fmla="*/ 6110 h 645459"/>
                <a:gd name="connsiteX1" fmla="*/ 1532228 w 2401805"/>
                <a:gd name="connsiteY1" fmla="*/ 0 h 645459"/>
                <a:gd name="connsiteX2" fmla="*/ 2401805 w 2401805"/>
                <a:gd name="connsiteY2" fmla="*/ 645459 h 645459"/>
                <a:gd name="connsiteX0" fmla="*/ 0 w 2412507"/>
                <a:gd name="connsiteY0" fmla="*/ 399 h 645459"/>
                <a:gd name="connsiteX1" fmla="*/ 1542930 w 2412507"/>
                <a:gd name="connsiteY1" fmla="*/ 0 h 645459"/>
                <a:gd name="connsiteX2" fmla="*/ 2412507 w 2412507"/>
                <a:gd name="connsiteY2" fmla="*/ 645459 h 645459"/>
                <a:gd name="connsiteX0" fmla="*/ 0 w 2537594"/>
                <a:gd name="connsiteY0" fmla="*/ 399 h 645459"/>
                <a:gd name="connsiteX1" fmla="*/ 1668017 w 2537594"/>
                <a:gd name="connsiteY1" fmla="*/ 0 h 645459"/>
                <a:gd name="connsiteX2" fmla="*/ 2537594 w 2537594"/>
                <a:gd name="connsiteY2" fmla="*/ 645459 h 64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7594" h="645459">
                  <a:moveTo>
                    <a:pt x="0" y="399"/>
                  </a:moveTo>
                  <a:lnTo>
                    <a:pt x="1668017" y="0"/>
                  </a:lnTo>
                  <a:cubicBezTo>
                    <a:pt x="1914547" y="177799"/>
                    <a:pt x="2102805" y="322729"/>
                    <a:pt x="2537594" y="645459"/>
                  </a:cubicBezTo>
                </a:path>
              </a:pathLst>
            </a:custGeom>
            <a:ln w="1905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759129" y="3496323"/>
            <a:ext cx="2410612" cy="875446"/>
            <a:chOff x="9755957" y="3641114"/>
            <a:chExt cx="2410612" cy="875446"/>
          </a:xfrm>
        </p:grpSpPr>
        <p:sp>
          <p:nvSpPr>
            <p:cNvPr id="19" name="Textfeld 10"/>
            <p:cNvSpPr txBox="1"/>
            <p:nvPr/>
          </p:nvSpPr>
          <p:spPr>
            <a:xfrm>
              <a:off x="10224451" y="3641114"/>
              <a:ext cx="194211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Galvanometer Scanner</a:t>
              </a:r>
            </a:p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Scanner technology has to be chosen according to drift and dither specification</a:t>
              </a:r>
            </a:p>
          </p:txBody>
        </p:sp>
        <p:sp>
          <p:nvSpPr>
            <p:cNvPr id="80" name="Freeform 79"/>
            <p:cNvSpPr/>
            <p:nvPr/>
          </p:nvSpPr>
          <p:spPr>
            <a:xfrm flipH="1" flipV="1">
              <a:off x="9755957" y="4242196"/>
              <a:ext cx="2303930" cy="274364"/>
            </a:xfrm>
            <a:custGeom>
              <a:avLst/>
              <a:gdLst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48971 h 685465"/>
                <a:gd name="connsiteX1" fmla="*/ 1039906 w 1909483"/>
                <a:gd name="connsiteY1" fmla="*/ 40006 h 685465"/>
                <a:gd name="connsiteX2" fmla="*/ 1909483 w 1909483"/>
                <a:gd name="connsiteY2" fmla="*/ 685465 h 685465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3159" h="474806">
                  <a:moveTo>
                    <a:pt x="0" y="8965"/>
                  </a:moveTo>
                  <a:lnTo>
                    <a:pt x="1039906" y="0"/>
                  </a:lnTo>
                  <a:cubicBezTo>
                    <a:pt x="1175050" y="177799"/>
                    <a:pt x="1161751" y="167590"/>
                    <a:pt x="1363159" y="474806"/>
                  </a:cubicBezTo>
                </a:path>
              </a:pathLst>
            </a:custGeom>
            <a:ln w="1905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92358" y="4226498"/>
            <a:ext cx="1870067" cy="2034559"/>
            <a:chOff x="4589186" y="4371289"/>
            <a:chExt cx="1870067" cy="2034559"/>
          </a:xfrm>
        </p:grpSpPr>
        <p:sp>
          <p:nvSpPr>
            <p:cNvPr id="35" name="Textfeld 10"/>
            <p:cNvSpPr txBox="1"/>
            <p:nvPr/>
          </p:nvSpPr>
          <p:spPr>
            <a:xfrm>
              <a:off x="4651480" y="5359408"/>
              <a:ext cx="180777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Beam expander</a:t>
              </a:r>
            </a:p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Adjusts beam diameter and essentially controls spot diameter at work piece.</a:t>
              </a:r>
            </a:p>
          </p:txBody>
        </p:sp>
        <p:sp>
          <p:nvSpPr>
            <p:cNvPr id="81" name="Freeform 80"/>
            <p:cNvSpPr/>
            <p:nvPr/>
          </p:nvSpPr>
          <p:spPr>
            <a:xfrm flipV="1">
              <a:off x="4589186" y="4371289"/>
              <a:ext cx="1775755" cy="2017266"/>
            </a:xfrm>
            <a:custGeom>
              <a:avLst/>
              <a:gdLst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48971 h 685465"/>
                <a:gd name="connsiteX1" fmla="*/ 1039906 w 1909483"/>
                <a:gd name="connsiteY1" fmla="*/ 40006 h 685465"/>
                <a:gd name="connsiteX2" fmla="*/ 1909483 w 1909483"/>
                <a:gd name="connsiteY2" fmla="*/ 685465 h 685465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2380399"/>
                <a:gd name="connsiteY0" fmla="*/ 0 h 647917"/>
                <a:gd name="connsiteX1" fmla="*/ 1510822 w 2380399"/>
                <a:gd name="connsiteY1" fmla="*/ 2458 h 647917"/>
                <a:gd name="connsiteX2" fmla="*/ 2380399 w 2380399"/>
                <a:gd name="connsiteY2" fmla="*/ 647917 h 647917"/>
                <a:gd name="connsiteX0" fmla="*/ 0 w 2391102"/>
                <a:gd name="connsiteY0" fmla="*/ 3254 h 645459"/>
                <a:gd name="connsiteX1" fmla="*/ 1521525 w 2391102"/>
                <a:gd name="connsiteY1" fmla="*/ 0 h 645459"/>
                <a:gd name="connsiteX2" fmla="*/ 2391102 w 2391102"/>
                <a:gd name="connsiteY2" fmla="*/ 645459 h 645459"/>
                <a:gd name="connsiteX0" fmla="*/ 0 w 2401805"/>
                <a:gd name="connsiteY0" fmla="*/ 6110 h 645459"/>
                <a:gd name="connsiteX1" fmla="*/ 1532228 w 2401805"/>
                <a:gd name="connsiteY1" fmla="*/ 0 h 645459"/>
                <a:gd name="connsiteX2" fmla="*/ 2401805 w 2401805"/>
                <a:gd name="connsiteY2" fmla="*/ 645459 h 645459"/>
                <a:gd name="connsiteX0" fmla="*/ 0 w 2412507"/>
                <a:gd name="connsiteY0" fmla="*/ 399 h 645459"/>
                <a:gd name="connsiteX1" fmla="*/ 1542930 w 2412507"/>
                <a:gd name="connsiteY1" fmla="*/ 0 h 645459"/>
                <a:gd name="connsiteX2" fmla="*/ 2412507 w 2412507"/>
                <a:gd name="connsiteY2" fmla="*/ 645459 h 645459"/>
                <a:gd name="connsiteX0" fmla="*/ 0 w 2537594"/>
                <a:gd name="connsiteY0" fmla="*/ 399 h 645459"/>
                <a:gd name="connsiteX1" fmla="*/ 1668017 w 2537594"/>
                <a:gd name="connsiteY1" fmla="*/ 0 h 645459"/>
                <a:gd name="connsiteX2" fmla="*/ 2537594 w 2537594"/>
                <a:gd name="connsiteY2" fmla="*/ 645459 h 645459"/>
                <a:gd name="connsiteX0" fmla="*/ 0 w 1738788"/>
                <a:gd name="connsiteY0" fmla="*/ 399 h 645459"/>
                <a:gd name="connsiteX1" fmla="*/ 1668017 w 1738788"/>
                <a:gd name="connsiteY1" fmla="*/ 0 h 645459"/>
                <a:gd name="connsiteX2" fmla="*/ 1738788 w 1738788"/>
                <a:gd name="connsiteY2" fmla="*/ 645459 h 645459"/>
                <a:gd name="connsiteX0" fmla="*/ 0 w 1823998"/>
                <a:gd name="connsiteY0" fmla="*/ 399 h 645459"/>
                <a:gd name="connsiteX1" fmla="*/ 1668017 w 1823998"/>
                <a:gd name="connsiteY1" fmla="*/ 0 h 645459"/>
                <a:gd name="connsiteX2" fmla="*/ 1738788 w 1823998"/>
                <a:gd name="connsiteY2" fmla="*/ 645459 h 645459"/>
                <a:gd name="connsiteX0" fmla="*/ 0 w 1764147"/>
                <a:gd name="connsiteY0" fmla="*/ 399 h 645459"/>
                <a:gd name="connsiteX1" fmla="*/ 1668017 w 1764147"/>
                <a:gd name="connsiteY1" fmla="*/ 0 h 645459"/>
                <a:gd name="connsiteX2" fmla="*/ 1738788 w 1764147"/>
                <a:gd name="connsiteY2" fmla="*/ 645459 h 645459"/>
                <a:gd name="connsiteX0" fmla="*/ 0 w 1738788"/>
                <a:gd name="connsiteY0" fmla="*/ 399 h 645459"/>
                <a:gd name="connsiteX1" fmla="*/ 1668017 w 1738788"/>
                <a:gd name="connsiteY1" fmla="*/ 0 h 645459"/>
                <a:gd name="connsiteX2" fmla="*/ 1738788 w 1738788"/>
                <a:gd name="connsiteY2" fmla="*/ 645459 h 645459"/>
                <a:gd name="connsiteX0" fmla="*/ 0 w 1738788"/>
                <a:gd name="connsiteY0" fmla="*/ 399 h 645459"/>
                <a:gd name="connsiteX1" fmla="*/ 1668017 w 1738788"/>
                <a:gd name="connsiteY1" fmla="*/ 0 h 645459"/>
                <a:gd name="connsiteX2" fmla="*/ 1738788 w 1738788"/>
                <a:gd name="connsiteY2" fmla="*/ 645459 h 645459"/>
                <a:gd name="connsiteX0" fmla="*/ 0 w 1738788"/>
                <a:gd name="connsiteY0" fmla="*/ 399 h 645459"/>
                <a:gd name="connsiteX1" fmla="*/ 1668017 w 1738788"/>
                <a:gd name="connsiteY1" fmla="*/ 0 h 645459"/>
                <a:gd name="connsiteX2" fmla="*/ 1738788 w 1738788"/>
                <a:gd name="connsiteY2" fmla="*/ 645459 h 64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8788" h="645459">
                  <a:moveTo>
                    <a:pt x="0" y="399"/>
                  </a:moveTo>
                  <a:lnTo>
                    <a:pt x="1668017" y="0"/>
                  </a:lnTo>
                  <a:cubicBezTo>
                    <a:pt x="1730207" y="528267"/>
                    <a:pt x="1681458" y="98997"/>
                    <a:pt x="1738788" y="645459"/>
                  </a:cubicBezTo>
                </a:path>
              </a:pathLst>
            </a:custGeom>
            <a:ln w="1905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287446" y="4457254"/>
            <a:ext cx="2191946" cy="2017266"/>
            <a:chOff x="7284274" y="4602045"/>
            <a:chExt cx="2191946" cy="2017266"/>
          </a:xfrm>
        </p:grpSpPr>
        <p:sp>
          <p:nvSpPr>
            <p:cNvPr id="74" name="Textfeld 10"/>
            <p:cNvSpPr txBox="1"/>
            <p:nvPr/>
          </p:nvSpPr>
          <p:spPr>
            <a:xfrm>
              <a:off x="7402636" y="5554401"/>
              <a:ext cx="2073584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Fast Focus Module (FFM)</a:t>
              </a:r>
            </a:p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An FFM adjusts vertical focus position real-time during marking to adjust for uneven surfaces.</a:t>
              </a:r>
            </a:p>
          </p:txBody>
        </p:sp>
        <p:sp>
          <p:nvSpPr>
            <p:cNvPr id="26" name="Freeform 25"/>
            <p:cNvSpPr/>
            <p:nvPr/>
          </p:nvSpPr>
          <p:spPr>
            <a:xfrm flipH="1" flipV="1">
              <a:off x="7284274" y="4602045"/>
              <a:ext cx="1775755" cy="2017266"/>
            </a:xfrm>
            <a:custGeom>
              <a:avLst/>
              <a:gdLst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48971 h 685465"/>
                <a:gd name="connsiteX1" fmla="*/ 1039906 w 1909483"/>
                <a:gd name="connsiteY1" fmla="*/ 40006 h 685465"/>
                <a:gd name="connsiteX2" fmla="*/ 1909483 w 1909483"/>
                <a:gd name="connsiteY2" fmla="*/ 685465 h 685465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2380399"/>
                <a:gd name="connsiteY0" fmla="*/ 0 h 647917"/>
                <a:gd name="connsiteX1" fmla="*/ 1510822 w 2380399"/>
                <a:gd name="connsiteY1" fmla="*/ 2458 h 647917"/>
                <a:gd name="connsiteX2" fmla="*/ 2380399 w 2380399"/>
                <a:gd name="connsiteY2" fmla="*/ 647917 h 647917"/>
                <a:gd name="connsiteX0" fmla="*/ 0 w 2391102"/>
                <a:gd name="connsiteY0" fmla="*/ 3254 h 645459"/>
                <a:gd name="connsiteX1" fmla="*/ 1521525 w 2391102"/>
                <a:gd name="connsiteY1" fmla="*/ 0 h 645459"/>
                <a:gd name="connsiteX2" fmla="*/ 2391102 w 2391102"/>
                <a:gd name="connsiteY2" fmla="*/ 645459 h 645459"/>
                <a:gd name="connsiteX0" fmla="*/ 0 w 2401805"/>
                <a:gd name="connsiteY0" fmla="*/ 6110 h 645459"/>
                <a:gd name="connsiteX1" fmla="*/ 1532228 w 2401805"/>
                <a:gd name="connsiteY1" fmla="*/ 0 h 645459"/>
                <a:gd name="connsiteX2" fmla="*/ 2401805 w 2401805"/>
                <a:gd name="connsiteY2" fmla="*/ 645459 h 645459"/>
                <a:gd name="connsiteX0" fmla="*/ 0 w 2412507"/>
                <a:gd name="connsiteY0" fmla="*/ 399 h 645459"/>
                <a:gd name="connsiteX1" fmla="*/ 1542930 w 2412507"/>
                <a:gd name="connsiteY1" fmla="*/ 0 h 645459"/>
                <a:gd name="connsiteX2" fmla="*/ 2412507 w 2412507"/>
                <a:gd name="connsiteY2" fmla="*/ 645459 h 645459"/>
                <a:gd name="connsiteX0" fmla="*/ 0 w 2537594"/>
                <a:gd name="connsiteY0" fmla="*/ 399 h 645459"/>
                <a:gd name="connsiteX1" fmla="*/ 1668017 w 2537594"/>
                <a:gd name="connsiteY1" fmla="*/ 0 h 645459"/>
                <a:gd name="connsiteX2" fmla="*/ 2537594 w 2537594"/>
                <a:gd name="connsiteY2" fmla="*/ 645459 h 645459"/>
                <a:gd name="connsiteX0" fmla="*/ 0 w 1738788"/>
                <a:gd name="connsiteY0" fmla="*/ 399 h 645459"/>
                <a:gd name="connsiteX1" fmla="*/ 1668017 w 1738788"/>
                <a:gd name="connsiteY1" fmla="*/ 0 h 645459"/>
                <a:gd name="connsiteX2" fmla="*/ 1738788 w 1738788"/>
                <a:gd name="connsiteY2" fmla="*/ 645459 h 645459"/>
                <a:gd name="connsiteX0" fmla="*/ 0 w 1823998"/>
                <a:gd name="connsiteY0" fmla="*/ 399 h 645459"/>
                <a:gd name="connsiteX1" fmla="*/ 1668017 w 1823998"/>
                <a:gd name="connsiteY1" fmla="*/ 0 h 645459"/>
                <a:gd name="connsiteX2" fmla="*/ 1738788 w 1823998"/>
                <a:gd name="connsiteY2" fmla="*/ 645459 h 645459"/>
                <a:gd name="connsiteX0" fmla="*/ 0 w 1764147"/>
                <a:gd name="connsiteY0" fmla="*/ 399 h 645459"/>
                <a:gd name="connsiteX1" fmla="*/ 1668017 w 1764147"/>
                <a:gd name="connsiteY1" fmla="*/ 0 h 645459"/>
                <a:gd name="connsiteX2" fmla="*/ 1738788 w 1764147"/>
                <a:gd name="connsiteY2" fmla="*/ 645459 h 645459"/>
                <a:gd name="connsiteX0" fmla="*/ 0 w 1738788"/>
                <a:gd name="connsiteY0" fmla="*/ 399 h 645459"/>
                <a:gd name="connsiteX1" fmla="*/ 1668017 w 1738788"/>
                <a:gd name="connsiteY1" fmla="*/ 0 h 645459"/>
                <a:gd name="connsiteX2" fmla="*/ 1738788 w 1738788"/>
                <a:gd name="connsiteY2" fmla="*/ 645459 h 645459"/>
                <a:gd name="connsiteX0" fmla="*/ 0 w 1738788"/>
                <a:gd name="connsiteY0" fmla="*/ 399 h 645459"/>
                <a:gd name="connsiteX1" fmla="*/ 1668017 w 1738788"/>
                <a:gd name="connsiteY1" fmla="*/ 0 h 645459"/>
                <a:gd name="connsiteX2" fmla="*/ 1738788 w 1738788"/>
                <a:gd name="connsiteY2" fmla="*/ 645459 h 645459"/>
                <a:gd name="connsiteX0" fmla="*/ 0 w 1738788"/>
                <a:gd name="connsiteY0" fmla="*/ 399 h 645459"/>
                <a:gd name="connsiteX1" fmla="*/ 1668017 w 1738788"/>
                <a:gd name="connsiteY1" fmla="*/ 0 h 645459"/>
                <a:gd name="connsiteX2" fmla="*/ 1738788 w 1738788"/>
                <a:gd name="connsiteY2" fmla="*/ 645459 h 64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8788" h="645459">
                  <a:moveTo>
                    <a:pt x="0" y="399"/>
                  </a:moveTo>
                  <a:lnTo>
                    <a:pt x="1668017" y="0"/>
                  </a:lnTo>
                  <a:cubicBezTo>
                    <a:pt x="1730207" y="528267"/>
                    <a:pt x="1681458" y="98997"/>
                    <a:pt x="1738788" y="645459"/>
                  </a:cubicBezTo>
                </a:path>
              </a:pathLst>
            </a:custGeom>
            <a:ln w="1905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089337" y="2350653"/>
            <a:ext cx="3645392" cy="861774"/>
            <a:chOff x="8086165" y="2495444"/>
            <a:chExt cx="3645392" cy="861774"/>
          </a:xfrm>
        </p:grpSpPr>
        <p:sp>
          <p:nvSpPr>
            <p:cNvPr id="29" name="Textfeld 10"/>
            <p:cNvSpPr txBox="1"/>
            <p:nvPr/>
          </p:nvSpPr>
          <p:spPr>
            <a:xfrm>
              <a:off x="9615824" y="2495444"/>
              <a:ext cx="211573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Laser Source</a:t>
              </a:r>
            </a:p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Wavelength and pulse width define achievable marking contrast.</a:t>
              </a:r>
            </a:p>
          </p:txBody>
        </p:sp>
        <p:sp>
          <p:nvSpPr>
            <p:cNvPr id="27" name="Freeform 26"/>
            <p:cNvSpPr/>
            <p:nvPr/>
          </p:nvSpPr>
          <p:spPr>
            <a:xfrm flipH="1" flipV="1">
              <a:off x="8086165" y="3079965"/>
              <a:ext cx="3361074" cy="274364"/>
            </a:xfrm>
            <a:custGeom>
              <a:avLst/>
              <a:gdLst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48971 h 685465"/>
                <a:gd name="connsiteX1" fmla="*/ 1039906 w 1909483"/>
                <a:gd name="connsiteY1" fmla="*/ 40006 h 685465"/>
                <a:gd name="connsiteX2" fmla="*/ 1909483 w 1909483"/>
                <a:gd name="connsiteY2" fmla="*/ 685465 h 685465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3159" h="474806">
                  <a:moveTo>
                    <a:pt x="0" y="8965"/>
                  </a:moveTo>
                  <a:lnTo>
                    <a:pt x="1039906" y="0"/>
                  </a:lnTo>
                  <a:cubicBezTo>
                    <a:pt x="1175050" y="177799"/>
                    <a:pt x="1161751" y="167590"/>
                    <a:pt x="1363159" y="474806"/>
                  </a:cubicBezTo>
                </a:path>
              </a:pathLst>
            </a:custGeom>
            <a:ln w="1905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353154" y="4830682"/>
            <a:ext cx="2592311" cy="1167660"/>
            <a:chOff x="9349982" y="4975473"/>
            <a:chExt cx="2592311" cy="1167660"/>
          </a:xfrm>
        </p:grpSpPr>
        <p:sp>
          <p:nvSpPr>
            <p:cNvPr id="82" name="Textfeld 10"/>
            <p:cNvSpPr txBox="1"/>
            <p:nvPr/>
          </p:nvSpPr>
          <p:spPr>
            <a:xfrm>
              <a:off x="9868709" y="5087458"/>
              <a:ext cx="2073584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F-theta Lens</a:t>
              </a:r>
            </a:p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The focal distance of the f-Theta Lens has to be chosen according to desired marking field size.</a:t>
              </a:r>
            </a:p>
          </p:txBody>
        </p:sp>
        <p:sp>
          <p:nvSpPr>
            <p:cNvPr id="31" name="Freeform 30"/>
            <p:cNvSpPr/>
            <p:nvPr/>
          </p:nvSpPr>
          <p:spPr>
            <a:xfrm flipH="1" flipV="1">
              <a:off x="9349982" y="4975473"/>
              <a:ext cx="2303930" cy="1167660"/>
            </a:xfrm>
            <a:custGeom>
              <a:avLst/>
              <a:gdLst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48971 h 685465"/>
                <a:gd name="connsiteX1" fmla="*/ 1039906 w 1909483"/>
                <a:gd name="connsiteY1" fmla="*/ 40006 h 685465"/>
                <a:gd name="connsiteX2" fmla="*/ 1909483 w 1909483"/>
                <a:gd name="connsiteY2" fmla="*/ 685465 h 685465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3159" h="474806">
                  <a:moveTo>
                    <a:pt x="0" y="8965"/>
                  </a:moveTo>
                  <a:lnTo>
                    <a:pt x="1039906" y="0"/>
                  </a:lnTo>
                  <a:cubicBezTo>
                    <a:pt x="1175050" y="177799"/>
                    <a:pt x="1161751" y="167590"/>
                    <a:pt x="1363159" y="474806"/>
                  </a:cubicBezTo>
                </a:path>
              </a:pathLst>
            </a:custGeom>
            <a:ln w="1905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98244" y="947057"/>
            <a:ext cx="2709087" cy="2149973"/>
            <a:chOff x="3395072" y="1091848"/>
            <a:chExt cx="2709087" cy="2149973"/>
          </a:xfrm>
        </p:grpSpPr>
        <p:sp>
          <p:nvSpPr>
            <p:cNvPr id="39" name="Textfeld 10"/>
            <p:cNvSpPr txBox="1"/>
            <p:nvPr/>
          </p:nvSpPr>
          <p:spPr>
            <a:xfrm>
              <a:off x="3395072" y="1091848"/>
              <a:ext cx="2709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Internal Power Sensor</a:t>
              </a:r>
            </a:p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Monitors laser power to ensure power stability over time (VLM feature) 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3476491" y="1748590"/>
              <a:ext cx="1801874" cy="1493231"/>
            </a:xfrm>
            <a:custGeom>
              <a:avLst/>
              <a:gdLst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48971 h 685465"/>
                <a:gd name="connsiteX1" fmla="*/ 1039906 w 1909483"/>
                <a:gd name="connsiteY1" fmla="*/ 40006 h 685465"/>
                <a:gd name="connsiteX2" fmla="*/ 1909483 w 1909483"/>
                <a:gd name="connsiteY2" fmla="*/ 685465 h 685465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073171"/>
                <a:gd name="connsiteY0" fmla="*/ 8965 h 891720"/>
                <a:gd name="connsiteX1" fmla="*/ 1039906 w 1073171"/>
                <a:gd name="connsiteY1" fmla="*/ 0 h 891720"/>
                <a:gd name="connsiteX2" fmla="*/ 502222 w 1073171"/>
                <a:gd name="connsiteY2" fmla="*/ 891720 h 891720"/>
                <a:gd name="connsiteX0" fmla="*/ 0 w 1128994"/>
                <a:gd name="connsiteY0" fmla="*/ 8965 h 891720"/>
                <a:gd name="connsiteX1" fmla="*/ 1039906 w 1128994"/>
                <a:gd name="connsiteY1" fmla="*/ 0 h 891720"/>
                <a:gd name="connsiteX2" fmla="*/ 502222 w 1128994"/>
                <a:gd name="connsiteY2" fmla="*/ 891720 h 891720"/>
                <a:gd name="connsiteX0" fmla="*/ 0 w 1039906"/>
                <a:gd name="connsiteY0" fmla="*/ 8965 h 891720"/>
                <a:gd name="connsiteX1" fmla="*/ 1039906 w 1039906"/>
                <a:gd name="connsiteY1" fmla="*/ 0 h 891720"/>
                <a:gd name="connsiteX2" fmla="*/ 502222 w 1039906"/>
                <a:gd name="connsiteY2" fmla="*/ 891720 h 89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9906" h="891720">
                  <a:moveTo>
                    <a:pt x="0" y="8965"/>
                  </a:moveTo>
                  <a:lnTo>
                    <a:pt x="1039906" y="0"/>
                  </a:lnTo>
                  <a:cubicBezTo>
                    <a:pt x="608674" y="729210"/>
                    <a:pt x="993535" y="151417"/>
                    <a:pt x="502222" y="891720"/>
                  </a:cubicBezTo>
                </a:path>
              </a:pathLst>
            </a:custGeom>
            <a:ln w="1905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67684" y="788604"/>
            <a:ext cx="4181728" cy="1258951"/>
            <a:chOff x="6264512" y="933395"/>
            <a:chExt cx="4181728" cy="1258951"/>
          </a:xfrm>
        </p:grpSpPr>
        <p:sp>
          <p:nvSpPr>
            <p:cNvPr id="33" name="Textfeld 10"/>
            <p:cNvSpPr txBox="1"/>
            <p:nvPr/>
          </p:nvSpPr>
          <p:spPr>
            <a:xfrm>
              <a:off x="6789151" y="933395"/>
              <a:ext cx="36570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Cooling method</a:t>
              </a:r>
            </a:p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Air cooling is most cost-effective while water/air cooling offers best marking control, especially in non air-conditioned environments.</a:t>
              </a:r>
            </a:p>
          </p:txBody>
        </p:sp>
        <p:sp>
          <p:nvSpPr>
            <p:cNvPr id="38" name="Freeform 37"/>
            <p:cNvSpPr/>
            <p:nvPr/>
          </p:nvSpPr>
          <p:spPr>
            <a:xfrm flipH="1">
              <a:off x="6264512" y="1779276"/>
              <a:ext cx="2403179" cy="413070"/>
            </a:xfrm>
            <a:custGeom>
              <a:avLst/>
              <a:gdLst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48971 h 685465"/>
                <a:gd name="connsiteX1" fmla="*/ 1039906 w 1909483"/>
                <a:gd name="connsiteY1" fmla="*/ 40006 h 685465"/>
                <a:gd name="connsiteX2" fmla="*/ 1909483 w 1909483"/>
                <a:gd name="connsiteY2" fmla="*/ 685465 h 685465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073171"/>
                <a:gd name="connsiteY0" fmla="*/ 8965 h 891720"/>
                <a:gd name="connsiteX1" fmla="*/ 1039906 w 1073171"/>
                <a:gd name="connsiteY1" fmla="*/ 0 h 891720"/>
                <a:gd name="connsiteX2" fmla="*/ 502222 w 1073171"/>
                <a:gd name="connsiteY2" fmla="*/ 891720 h 891720"/>
                <a:gd name="connsiteX0" fmla="*/ 0 w 1128994"/>
                <a:gd name="connsiteY0" fmla="*/ 8965 h 891720"/>
                <a:gd name="connsiteX1" fmla="*/ 1039906 w 1128994"/>
                <a:gd name="connsiteY1" fmla="*/ 0 h 891720"/>
                <a:gd name="connsiteX2" fmla="*/ 502222 w 1128994"/>
                <a:gd name="connsiteY2" fmla="*/ 891720 h 891720"/>
                <a:gd name="connsiteX0" fmla="*/ 0 w 1039906"/>
                <a:gd name="connsiteY0" fmla="*/ 8965 h 891720"/>
                <a:gd name="connsiteX1" fmla="*/ 1039906 w 1039906"/>
                <a:gd name="connsiteY1" fmla="*/ 0 h 891720"/>
                <a:gd name="connsiteX2" fmla="*/ 502222 w 1039906"/>
                <a:gd name="connsiteY2" fmla="*/ 891720 h 891720"/>
                <a:gd name="connsiteX0" fmla="*/ 0 w 1501876"/>
                <a:gd name="connsiteY0" fmla="*/ 8965 h 779296"/>
                <a:gd name="connsiteX1" fmla="*/ 1039906 w 1501876"/>
                <a:gd name="connsiteY1" fmla="*/ 0 h 779296"/>
                <a:gd name="connsiteX2" fmla="*/ 1386934 w 1501876"/>
                <a:gd name="connsiteY2" fmla="*/ 779296 h 779296"/>
                <a:gd name="connsiteX0" fmla="*/ 0 w 1386934"/>
                <a:gd name="connsiteY0" fmla="*/ 8965 h 779296"/>
                <a:gd name="connsiteX1" fmla="*/ 1039906 w 1386934"/>
                <a:gd name="connsiteY1" fmla="*/ 0 h 779296"/>
                <a:gd name="connsiteX2" fmla="*/ 1386934 w 1386934"/>
                <a:gd name="connsiteY2" fmla="*/ 779296 h 779296"/>
                <a:gd name="connsiteX0" fmla="*/ 0 w 1386934"/>
                <a:gd name="connsiteY0" fmla="*/ 8965 h 779296"/>
                <a:gd name="connsiteX1" fmla="*/ 1039906 w 1386934"/>
                <a:gd name="connsiteY1" fmla="*/ 0 h 779296"/>
                <a:gd name="connsiteX2" fmla="*/ 1386934 w 1386934"/>
                <a:gd name="connsiteY2" fmla="*/ 779296 h 77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6934" h="779296">
                  <a:moveTo>
                    <a:pt x="0" y="8965"/>
                  </a:moveTo>
                  <a:lnTo>
                    <a:pt x="1039906" y="0"/>
                  </a:lnTo>
                  <a:cubicBezTo>
                    <a:pt x="1353695" y="713149"/>
                    <a:pt x="1060794" y="87175"/>
                    <a:pt x="1386934" y="779296"/>
                  </a:cubicBezTo>
                </a:path>
              </a:pathLst>
            </a:custGeom>
            <a:ln w="1905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488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Design Elements of PowerLine Laser Markers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E08EB-AB13-4857-8626-9CDB7D05D706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21</a:t>
            </a:fld>
            <a:r>
              <a:t>    |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031" y="1620890"/>
            <a:ext cx="7001754" cy="370716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835028" y="1320739"/>
            <a:ext cx="3405917" cy="1915733"/>
            <a:chOff x="835028" y="1461411"/>
            <a:chExt cx="3405917" cy="1915733"/>
          </a:xfrm>
        </p:grpSpPr>
        <p:sp>
          <p:nvSpPr>
            <p:cNvPr id="36" name="Textfeld 10"/>
            <p:cNvSpPr txBox="1"/>
            <p:nvPr/>
          </p:nvSpPr>
          <p:spPr>
            <a:xfrm>
              <a:off x="835028" y="1461411"/>
              <a:ext cx="221054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Mechanical Safety Shutter</a:t>
              </a:r>
            </a:p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Standard feature needed for safe operation of the laser marker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932331" y="2296290"/>
              <a:ext cx="3308614" cy="1080854"/>
            </a:xfrm>
            <a:custGeom>
              <a:avLst/>
              <a:gdLst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48971 h 685465"/>
                <a:gd name="connsiteX1" fmla="*/ 1039906 w 1909483"/>
                <a:gd name="connsiteY1" fmla="*/ 40006 h 685465"/>
                <a:gd name="connsiteX2" fmla="*/ 1909483 w 1909483"/>
                <a:gd name="connsiteY2" fmla="*/ 685465 h 685465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9483" h="645459">
                  <a:moveTo>
                    <a:pt x="0" y="8965"/>
                  </a:moveTo>
                  <a:lnTo>
                    <a:pt x="1039906" y="0"/>
                  </a:lnTo>
                  <a:cubicBezTo>
                    <a:pt x="1286436" y="177799"/>
                    <a:pt x="1474694" y="322729"/>
                    <a:pt x="1909483" y="645459"/>
                  </a:cubicBezTo>
                </a:path>
              </a:pathLst>
            </a:custGeom>
            <a:ln w="1905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35028" y="2629536"/>
            <a:ext cx="3324596" cy="1419437"/>
            <a:chOff x="835028" y="2770208"/>
            <a:chExt cx="3324596" cy="1419437"/>
          </a:xfrm>
        </p:grpSpPr>
        <p:sp>
          <p:nvSpPr>
            <p:cNvPr id="30" name="Textfeld 10"/>
            <p:cNvSpPr txBox="1"/>
            <p:nvPr/>
          </p:nvSpPr>
          <p:spPr>
            <a:xfrm>
              <a:off x="835028" y="2770208"/>
              <a:ext cx="2210548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Positioning Laser</a:t>
              </a:r>
            </a:p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Indicates marking position on work piece. Indispensable feature whenever work pieces are positioned manually in the marking chamber.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932330" y="3965663"/>
              <a:ext cx="3227294" cy="223982"/>
            </a:xfrm>
            <a:custGeom>
              <a:avLst/>
              <a:gdLst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48971 h 685465"/>
                <a:gd name="connsiteX1" fmla="*/ 1039906 w 1909483"/>
                <a:gd name="connsiteY1" fmla="*/ 40006 h 685465"/>
                <a:gd name="connsiteX2" fmla="*/ 1909483 w 1909483"/>
                <a:gd name="connsiteY2" fmla="*/ 685465 h 685465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9483" h="645459">
                  <a:moveTo>
                    <a:pt x="0" y="8965"/>
                  </a:moveTo>
                  <a:lnTo>
                    <a:pt x="1039906" y="0"/>
                  </a:lnTo>
                  <a:cubicBezTo>
                    <a:pt x="1286436" y="177799"/>
                    <a:pt x="1474694" y="322729"/>
                    <a:pt x="1909483" y="645459"/>
                  </a:cubicBezTo>
                </a:path>
              </a:pathLst>
            </a:custGeom>
            <a:ln w="1905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5028" y="4147561"/>
            <a:ext cx="3898336" cy="936006"/>
            <a:chOff x="835028" y="4288233"/>
            <a:chExt cx="3898336" cy="936006"/>
          </a:xfrm>
        </p:grpSpPr>
        <p:sp>
          <p:nvSpPr>
            <p:cNvPr id="34" name="Textfeld 10"/>
            <p:cNvSpPr txBox="1"/>
            <p:nvPr/>
          </p:nvSpPr>
          <p:spPr>
            <a:xfrm>
              <a:off x="835028" y="4547131"/>
              <a:ext cx="221054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Attenuator</a:t>
              </a:r>
            </a:p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Enables stable laser operation with low output power</a:t>
              </a:r>
            </a:p>
          </p:txBody>
        </p:sp>
        <p:sp>
          <p:nvSpPr>
            <p:cNvPr id="78" name="Freeform 77"/>
            <p:cNvSpPr/>
            <p:nvPr/>
          </p:nvSpPr>
          <p:spPr>
            <a:xfrm flipV="1">
              <a:off x="920345" y="4288233"/>
              <a:ext cx="3813019" cy="936005"/>
            </a:xfrm>
            <a:custGeom>
              <a:avLst/>
              <a:gdLst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48971 h 685465"/>
                <a:gd name="connsiteX1" fmla="*/ 1039906 w 1909483"/>
                <a:gd name="connsiteY1" fmla="*/ 40006 h 685465"/>
                <a:gd name="connsiteX2" fmla="*/ 1909483 w 1909483"/>
                <a:gd name="connsiteY2" fmla="*/ 685465 h 685465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9483" h="645459">
                  <a:moveTo>
                    <a:pt x="0" y="8965"/>
                  </a:moveTo>
                  <a:lnTo>
                    <a:pt x="1039906" y="0"/>
                  </a:lnTo>
                  <a:cubicBezTo>
                    <a:pt x="1286436" y="177799"/>
                    <a:pt x="1474694" y="322729"/>
                    <a:pt x="1909483" y="645459"/>
                  </a:cubicBezTo>
                </a:path>
              </a:pathLst>
            </a:custGeom>
            <a:ln w="1905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842185" y="4221654"/>
            <a:ext cx="2177410" cy="2044160"/>
            <a:chOff x="2842185" y="4362326"/>
            <a:chExt cx="2177410" cy="2044160"/>
          </a:xfrm>
        </p:grpSpPr>
        <p:sp>
          <p:nvSpPr>
            <p:cNvPr id="32" name="Textfeld 10"/>
            <p:cNvSpPr txBox="1"/>
            <p:nvPr/>
          </p:nvSpPr>
          <p:spPr>
            <a:xfrm>
              <a:off x="2842185" y="5360046"/>
              <a:ext cx="174526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Collimation Lens</a:t>
              </a:r>
            </a:p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With collimation lens, working distance is independent of beam diameter.</a:t>
              </a:r>
            </a:p>
          </p:txBody>
        </p:sp>
        <p:sp>
          <p:nvSpPr>
            <p:cNvPr id="79" name="Freeform 78"/>
            <p:cNvSpPr/>
            <p:nvPr/>
          </p:nvSpPr>
          <p:spPr>
            <a:xfrm flipV="1">
              <a:off x="2894064" y="4362326"/>
              <a:ext cx="2125531" cy="2026230"/>
            </a:xfrm>
            <a:custGeom>
              <a:avLst/>
              <a:gdLst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48971 h 685465"/>
                <a:gd name="connsiteX1" fmla="*/ 1039906 w 1909483"/>
                <a:gd name="connsiteY1" fmla="*/ 40006 h 685465"/>
                <a:gd name="connsiteX2" fmla="*/ 1909483 w 1909483"/>
                <a:gd name="connsiteY2" fmla="*/ 685465 h 685465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2380399"/>
                <a:gd name="connsiteY0" fmla="*/ 0 h 647917"/>
                <a:gd name="connsiteX1" fmla="*/ 1510822 w 2380399"/>
                <a:gd name="connsiteY1" fmla="*/ 2458 h 647917"/>
                <a:gd name="connsiteX2" fmla="*/ 2380399 w 2380399"/>
                <a:gd name="connsiteY2" fmla="*/ 647917 h 647917"/>
                <a:gd name="connsiteX0" fmla="*/ 0 w 2391102"/>
                <a:gd name="connsiteY0" fmla="*/ 3254 h 645459"/>
                <a:gd name="connsiteX1" fmla="*/ 1521525 w 2391102"/>
                <a:gd name="connsiteY1" fmla="*/ 0 h 645459"/>
                <a:gd name="connsiteX2" fmla="*/ 2391102 w 2391102"/>
                <a:gd name="connsiteY2" fmla="*/ 645459 h 645459"/>
                <a:gd name="connsiteX0" fmla="*/ 0 w 2401805"/>
                <a:gd name="connsiteY0" fmla="*/ 6110 h 645459"/>
                <a:gd name="connsiteX1" fmla="*/ 1532228 w 2401805"/>
                <a:gd name="connsiteY1" fmla="*/ 0 h 645459"/>
                <a:gd name="connsiteX2" fmla="*/ 2401805 w 2401805"/>
                <a:gd name="connsiteY2" fmla="*/ 645459 h 645459"/>
                <a:gd name="connsiteX0" fmla="*/ 0 w 2412507"/>
                <a:gd name="connsiteY0" fmla="*/ 399 h 645459"/>
                <a:gd name="connsiteX1" fmla="*/ 1542930 w 2412507"/>
                <a:gd name="connsiteY1" fmla="*/ 0 h 645459"/>
                <a:gd name="connsiteX2" fmla="*/ 2412507 w 2412507"/>
                <a:gd name="connsiteY2" fmla="*/ 645459 h 645459"/>
                <a:gd name="connsiteX0" fmla="*/ 0 w 2537594"/>
                <a:gd name="connsiteY0" fmla="*/ 399 h 645459"/>
                <a:gd name="connsiteX1" fmla="*/ 1668017 w 2537594"/>
                <a:gd name="connsiteY1" fmla="*/ 0 h 645459"/>
                <a:gd name="connsiteX2" fmla="*/ 2537594 w 2537594"/>
                <a:gd name="connsiteY2" fmla="*/ 645459 h 64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7594" h="645459">
                  <a:moveTo>
                    <a:pt x="0" y="399"/>
                  </a:moveTo>
                  <a:lnTo>
                    <a:pt x="1668017" y="0"/>
                  </a:lnTo>
                  <a:cubicBezTo>
                    <a:pt x="1914547" y="177799"/>
                    <a:pt x="2102805" y="322729"/>
                    <a:pt x="2537594" y="645459"/>
                  </a:cubicBezTo>
                </a:path>
              </a:pathLst>
            </a:custGeom>
            <a:ln w="1905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755957" y="3500442"/>
            <a:ext cx="2410612" cy="875446"/>
            <a:chOff x="9755957" y="3641114"/>
            <a:chExt cx="2410612" cy="875446"/>
          </a:xfrm>
        </p:grpSpPr>
        <p:sp>
          <p:nvSpPr>
            <p:cNvPr id="19" name="Textfeld 10"/>
            <p:cNvSpPr txBox="1"/>
            <p:nvPr/>
          </p:nvSpPr>
          <p:spPr>
            <a:xfrm>
              <a:off x="10224451" y="3641114"/>
              <a:ext cx="194211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Galvanometer Scanner</a:t>
              </a:r>
            </a:p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Scanner technology has to be chosen according to drift and dither specification</a:t>
              </a:r>
            </a:p>
          </p:txBody>
        </p:sp>
        <p:sp>
          <p:nvSpPr>
            <p:cNvPr id="80" name="Freeform 79"/>
            <p:cNvSpPr/>
            <p:nvPr/>
          </p:nvSpPr>
          <p:spPr>
            <a:xfrm flipH="1" flipV="1">
              <a:off x="9755957" y="4242196"/>
              <a:ext cx="2303930" cy="274364"/>
            </a:xfrm>
            <a:custGeom>
              <a:avLst/>
              <a:gdLst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48971 h 685465"/>
                <a:gd name="connsiteX1" fmla="*/ 1039906 w 1909483"/>
                <a:gd name="connsiteY1" fmla="*/ 40006 h 685465"/>
                <a:gd name="connsiteX2" fmla="*/ 1909483 w 1909483"/>
                <a:gd name="connsiteY2" fmla="*/ 685465 h 685465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3159" h="474806">
                  <a:moveTo>
                    <a:pt x="0" y="8965"/>
                  </a:moveTo>
                  <a:lnTo>
                    <a:pt x="1039906" y="0"/>
                  </a:lnTo>
                  <a:cubicBezTo>
                    <a:pt x="1175050" y="177799"/>
                    <a:pt x="1161751" y="167590"/>
                    <a:pt x="1363159" y="474806"/>
                  </a:cubicBezTo>
                </a:path>
              </a:pathLst>
            </a:custGeom>
            <a:ln w="1905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89186" y="4230617"/>
            <a:ext cx="1870067" cy="2034559"/>
            <a:chOff x="4589186" y="4371289"/>
            <a:chExt cx="1870067" cy="2034559"/>
          </a:xfrm>
        </p:grpSpPr>
        <p:sp>
          <p:nvSpPr>
            <p:cNvPr id="35" name="Textfeld 10"/>
            <p:cNvSpPr txBox="1"/>
            <p:nvPr/>
          </p:nvSpPr>
          <p:spPr>
            <a:xfrm>
              <a:off x="4651480" y="5359408"/>
              <a:ext cx="180777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Beam expander</a:t>
              </a:r>
            </a:p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Adjusts beam diameter and essentially controls spot diameter at work piece.</a:t>
              </a:r>
            </a:p>
          </p:txBody>
        </p:sp>
        <p:sp>
          <p:nvSpPr>
            <p:cNvPr id="81" name="Freeform 80"/>
            <p:cNvSpPr/>
            <p:nvPr/>
          </p:nvSpPr>
          <p:spPr>
            <a:xfrm flipV="1">
              <a:off x="4589186" y="4371289"/>
              <a:ext cx="1775755" cy="2017266"/>
            </a:xfrm>
            <a:custGeom>
              <a:avLst/>
              <a:gdLst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48971 h 685465"/>
                <a:gd name="connsiteX1" fmla="*/ 1039906 w 1909483"/>
                <a:gd name="connsiteY1" fmla="*/ 40006 h 685465"/>
                <a:gd name="connsiteX2" fmla="*/ 1909483 w 1909483"/>
                <a:gd name="connsiteY2" fmla="*/ 685465 h 685465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2380399"/>
                <a:gd name="connsiteY0" fmla="*/ 0 h 647917"/>
                <a:gd name="connsiteX1" fmla="*/ 1510822 w 2380399"/>
                <a:gd name="connsiteY1" fmla="*/ 2458 h 647917"/>
                <a:gd name="connsiteX2" fmla="*/ 2380399 w 2380399"/>
                <a:gd name="connsiteY2" fmla="*/ 647917 h 647917"/>
                <a:gd name="connsiteX0" fmla="*/ 0 w 2391102"/>
                <a:gd name="connsiteY0" fmla="*/ 3254 h 645459"/>
                <a:gd name="connsiteX1" fmla="*/ 1521525 w 2391102"/>
                <a:gd name="connsiteY1" fmla="*/ 0 h 645459"/>
                <a:gd name="connsiteX2" fmla="*/ 2391102 w 2391102"/>
                <a:gd name="connsiteY2" fmla="*/ 645459 h 645459"/>
                <a:gd name="connsiteX0" fmla="*/ 0 w 2401805"/>
                <a:gd name="connsiteY0" fmla="*/ 6110 h 645459"/>
                <a:gd name="connsiteX1" fmla="*/ 1532228 w 2401805"/>
                <a:gd name="connsiteY1" fmla="*/ 0 h 645459"/>
                <a:gd name="connsiteX2" fmla="*/ 2401805 w 2401805"/>
                <a:gd name="connsiteY2" fmla="*/ 645459 h 645459"/>
                <a:gd name="connsiteX0" fmla="*/ 0 w 2412507"/>
                <a:gd name="connsiteY0" fmla="*/ 399 h 645459"/>
                <a:gd name="connsiteX1" fmla="*/ 1542930 w 2412507"/>
                <a:gd name="connsiteY1" fmla="*/ 0 h 645459"/>
                <a:gd name="connsiteX2" fmla="*/ 2412507 w 2412507"/>
                <a:gd name="connsiteY2" fmla="*/ 645459 h 645459"/>
                <a:gd name="connsiteX0" fmla="*/ 0 w 2537594"/>
                <a:gd name="connsiteY0" fmla="*/ 399 h 645459"/>
                <a:gd name="connsiteX1" fmla="*/ 1668017 w 2537594"/>
                <a:gd name="connsiteY1" fmla="*/ 0 h 645459"/>
                <a:gd name="connsiteX2" fmla="*/ 2537594 w 2537594"/>
                <a:gd name="connsiteY2" fmla="*/ 645459 h 645459"/>
                <a:gd name="connsiteX0" fmla="*/ 0 w 1738788"/>
                <a:gd name="connsiteY0" fmla="*/ 399 h 645459"/>
                <a:gd name="connsiteX1" fmla="*/ 1668017 w 1738788"/>
                <a:gd name="connsiteY1" fmla="*/ 0 h 645459"/>
                <a:gd name="connsiteX2" fmla="*/ 1738788 w 1738788"/>
                <a:gd name="connsiteY2" fmla="*/ 645459 h 645459"/>
                <a:gd name="connsiteX0" fmla="*/ 0 w 1823998"/>
                <a:gd name="connsiteY0" fmla="*/ 399 h 645459"/>
                <a:gd name="connsiteX1" fmla="*/ 1668017 w 1823998"/>
                <a:gd name="connsiteY1" fmla="*/ 0 h 645459"/>
                <a:gd name="connsiteX2" fmla="*/ 1738788 w 1823998"/>
                <a:gd name="connsiteY2" fmla="*/ 645459 h 645459"/>
                <a:gd name="connsiteX0" fmla="*/ 0 w 1764147"/>
                <a:gd name="connsiteY0" fmla="*/ 399 h 645459"/>
                <a:gd name="connsiteX1" fmla="*/ 1668017 w 1764147"/>
                <a:gd name="connsiteY1" fmla="*/ 0 h 645459"/>
                <a:gd name="connsiteX2" fmla="*/ 1738788 w 1764147"/>
                <a:gd name="connsiteY2" fmla="*/ 645459 h 645459"/>
                <a:gd name="connsiteX0" fmla="*/ 0 w 1738788"/>
                <a:gd name="connsiteY0" fmla="*/ 399 h 645459"/>
                <a:gd name="connsiteX1" fmla="*/ 1668017 w 1738788"/>
                <a:gd name="connsiteY1" fmla="*/ 0 h 645459"/>
                <a:gd name="connsiteX2" fmla="*/ 1738788 w 1738788"/>
                <a:gd name="connsiteY2" fmla="*/ 645459 h 645459"/>
                <a:gd name="connsiteX0" fmla="*/ 0 w 1738788"/>
                <a:gd name="connsiteY0" fmla="*/ 399 h 645459"/>
                <a:gd name="connsiteX1" fmla="*/ 1668017 w 1738788"/>
                <a:gd name="connsiteY1" fmla="*/ 0 h 645459"/>
                <a:gd name="connsiteX2" fmla="*/ 1738788 w 1738788"/>
                <a:gd name="connsiteY2" fmla="*/ 645459 h 645459"/>
                <a:gd name="connsiteX0" fmla="*/ 0 w 1738788"/>
                <a:gd name="connsiteY0" fmla="*/ 399 h 645459"/>
                <a:gd name="connsiteX1" fmla="*/ 1668017 w 1738788"/>
                <a:gd name="connsiteY1" fmla="*/ 0 h 645459"/>
                <a:gd name="connsiteX2" fmla="*/ 1738788 w 1738788"/>
                <a:gd name="connsiteY2" fmla="*/ 645459 h 64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8788" h="645459">
                  <a:moveTo>
                    <a:pt x="0" y="399"/>
                  </a:moveTo>
                  <a:lnTo>
                    <a:pt x="1668017" y="0"/>
                  </a:lnTo>
                  <a:cubicBezTo>
                    <a:pt x="1730207" y="528267"/>
                    <a:pt x="1681458" y="98997"/>
                    <a:pt x="1738788" y="645459"/>
                  </a:cubicBezTo>
                </a:path>
              </a:pathLst>
            </a:custGeom>
            <a:ln w="1905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284274" y="4461373"/>
            <a:ext cx="2191946" cy="2017266"/>
            <a:chOff x="7284274" y="4602045"/>
            <a:chExt cx="2191946" cy="2017266"/>
          </a:xfrm>
        </p:grpSpPr>
        <p:sp>
          <p:nvSpPr>
            <p:cNvPr id="74" name="Textfeld 10"/>
            <p:cNvSpPr txBox="1"/>
            <p:nvPr/>
          </p:nvSpPr>
          <p:spPr>
            <a:xfrm>
              <a:off x="7402636" y="5554401"/>
              <a:ext cx="2073584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Fast Focus Module (FFM)</a:t>
              </a:r>
            </a:p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An FFM adjusts vertical focus position real-time during marking to adjust for uneven surfaces.</a:t>
              </a:r>
            </a:p>
          </p:txBody>
        </p:sp>
        <p:sp>
          <p:nvSpPr>
            <p:cNvPr id="26" name="Freeform 25"/>
            <p:cNvSpPr/>
            <p:nvPr/>
          </p:nvSpPr>
          <p:spPr>
            <a:xfrm flipH="1" flipV="1">
              <a:off x="7284274" y="4602045"/>
              <a:ext cx="1775755" cy="2017266"/>
            </a:xfrm>
            <a:custGeom>
              <a:avLst/>
              <a:gdLst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48971 h 685465"/>
                <a:gd name="connsiteX1" fmla="*/ 1039906 w 1909483"/>
                <a:gd name="connsiteY1" fmla="*/ 40006 h 685465"/>
                <a:gd name="connsiteX2" fmla="*/ 1909483 w 1909483"/>
                <a:gd name="connsiteY2" fmla="*/ 685465 h 685465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2380399"/>
                <a:gd name="connsiteY0" fmla="*/ 0 h 647917"/>
                <a:gd name="connsiteX1" fmla="*/ 1510822 w 2380399"/>
                <a:gd name="connsiteY1" fmla="*/ 2458 h 647917"/>
                <a:gd name="connsiteX2" fmla="*/ 2380399 w 2380399"/>
                <a:gd name="connsiteY2" fmla="*/ 647917 h 647917"/>
                <a:gd name="connsiteX0" fmla="*/ 0 w 2391102"/>
                <a:gd name="connsiteY0" fmla="*/ 3254 h 645459"/>
                <a:gd name="connsiteX1" fmla="*/ 1521525 w 2391102"/>
                <a:gd name="connsiteY1" fmla="*/ 0 h 645459"/>
                <a:gd name="connsiteX2" fmla="*/ 2391102 w 2391102"/>
                <a:gd name="connsiteY2" fmla="*/ 645459 h 645459"/>
                <a:gd name="connsiteX0" fmla="*/ 0 w 2401805"/>
                <a:gd name="connsiteY0" fmla="*/ 6110 h 645459"/>
                <a:gd name="connsiteX1" fmla="*/ 1532228 w 2401805"/>
                <a:gd name="connsiteY1" fmla="*/ 0 h 645459"/>
                <a:gd name="connsiteX2" fmla="*/ 2401805 w 2401805"/>
                <a:gd name="connsiteY2" fmla="*/ 645459 h 645459"/>
                <a:gd name="connsiteX0" fmla="*/ 0 w 2412507"/>
                <a:gd name="connsiteY0" fmla="*/ 399 h 645459"/>
                <a:gd name="connsiteX1" fmla="*/ 1542930 w 2412507"/>
                <a:gd name="connsiteY1" fmla="*/ 0 h 645459"/>
                <a:gd name="connsiteX2" fmla="*/ 2412507 w 2412507"/>
                <a:gd name="connsiteY2" fmla="*/ 645459 h 645459"/>
                <a:gd name="connsiteX0" fmla="*/ 0 w 2537594"/>
                <a:gd name="connsiteY0" fmla="*/ 399 h 645459"/>
                <a:gd name="connsiteX1" fmla="*/ 1668017 w 2537594"/>
                <a:gd name="connsiteY1" fmla="*/ 0 h 645459"/>
                <a:gd name="connsiteX2" fmla="*/ 2537594 w 2537594"/>
                <a:gd name="connsiteY2" fmla="*/ 645459 h 645459"/>
                <a:gd name="connsiteX0" fmla="*/ 0 w 1738788"/>
                <a:gd name="connsiteY0" fmla="*/ 399 h 645459"/>
                <a:gd name="connsiteX1" fmla="*/ 1668017 w 1738788"/>
                <a:gd name="connsiteY1" fmla="*/ 0 h 645459"/>
                <a:gd name="connsiteX2" fmla="*/ 1738788 w 1738788"/>
                <a:gd name="connsiteY2" fmla="*/ 645459 h 645459"/>
                <a:gd name="connsiteX0" fmla="*/ 0 w 1823998"/>
                <a:gd name="connsiteY0" fmla="*/ 399 h 645459"/>
                <a:gd name="connsiteX1" fmla="*/ 1668017 w 1823998"/>
                <a:gd name="connsiteY1" fmla="*/ 0 h 645459"/>
                <a:gd name="connsiteX2" fmla="*/ 1738788 w 1823998"/>
                <a:gd name="connsiteY2" fmla="*/ 645459 h 645459"/>
                <a:gd name="connsiteX0" fmla="*/ 0 w 1764147"/>
                <a:gd name="connsiteY0" fmla="*/ 399 h 645459"/>
                <a:gd name="connsiteX1" fmla="*/ 1668017 w 1764147"/>
                <a:gd name="connsiteY1" fmla="*/ 0 h 645459"/>
                <a:gd name="connsiteX2" fmla="*/ 1738788 w 1764147"/>
                <a:gd name="connsiteY2" fmla="*/ 645459 h 645459"/>
                <a:gd name="connsiteX0" fmla="*/ 0 w 1738788"/>
                <a:gd name="connsiteY0" fmla="*/ 399 h 645459"/>
                <a:gd name="connsiteX1" fmla="*/ 1668017 w 1738788"/>
                <a:gd name="connsiteY1" fmla="*/ 0 h 645459"/>
                <a:gd name="connsiteX2" fmla="*/ 1738788 w 1738788"/>
                <a:gd name="connsiteY2" fmla="*/ 645459 h 645459"/>
                <a:gd name="connsiteX0" fmla="*/ 0 w 1738788"/>
                <a:gd name="connsiteY0" fmla="*/ 399 h 645459"/>
                <a:gd name="connsiteX1" fmla="*/ 1668017 w 1738788"/>
                <a:gd name="connsiteY1" fmla="*/ 0 h 645459"/>
                <a:gd name="connsiteX2" fmla="*/ 1738788 w 1738788"/>
                <a:gd name="connsiteY2" fmla="*/ 645459 h 645459"/>
                <a:gd name="connsiteX0" fmla="*/ 0 w 1738788"/>
                <a:gd name="connsiteY0" fmla="*/ 399 h 645459"/>
                <a:gd name="connsiteX1" fmla="*/ 1668017 w 1738788"/>
                <a:gd name="connsiteY1" fmla="*/ 0 h 645459"/>
                <a:gd name="connsiteX2" fmla="*/ 1738788 w 1738788"/>
                <a:gd name="connsiteY2" fmla="*/ 645459 h 64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8788" h="645459">
                  <a:moveTo>
                    <a:pt x="0" y="399"/>
                  </a:moveTo>
                  <a:lnTo>
                    <a:pt x="1668017" y="0"/>
                  </a:lnTo>
                  <a:cubicBezTo>
                    <a:pt x="1730207" y="528267"/>
                    <a:pt x="1681458" y="98997"/>
                    <a:pt x="1738788" y="645459"/>
                  </a:cubicBezTo>
                </a:path>
              </a:pathLst>
            </a:custGeom>
            <a:ln w="1905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086165" y="2354772"/>
            <a:ext cx="3645392" cy="861774"/>
            <a:chOff x="8086165" y="2495444"/>
            <a:chExt cx="3645392" cy="861774"/>
          </a:xfrm>
        </p:grpSpPr>
        <p:sp>
          <p:nvSpPr>
            <p:cNvPr id="29" name="Textfeld 10"/>
            <p:cNvSpPr txBox="1"/>
            <p:nvPr/>
          </p:nvSpPr>
          <p:spPr>
            <a:xfrm>
              <a:off x="9615824" y="2495444"/>
              <a:ext cx="211573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Laser Source</a:t>
              </a:r>
            </a:p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Wavelength and pulse width define achievable marking contrast.</a:t>
              </a:r>
            </a:p>
          </p:txBody>
        </p:sp>
        <p:sp>
          <p:nvSpPr>
            <p:cNvPr id="27" name="Freeform 26"/>
            <p:cNvSpPr/>
            <p:nvPr/>
          </p:nvSpPr>
          <p:spPr>
            <a:xfrm flipH="1" flipV="1">
              <a:off x="8086165" y="3079965"/>
              <a:ext cx="3361074" cy="274364"/>
            </a:xfrm>
            <a:custGeom>
              <a:avLst/>
              <a:gdLst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48971 h 685465"/>
                <a:gd name="connsiteX1" fmla="*/ 1039906 w 1909483"/>
                <a:gd name="connsiteY1" fmla="*/ 40006 h 685465"/>
                <a:gd name="connsiteX2" fmla="*/ 1909483 w 1909483"/>
                <a:gd name="connsiteY2" fmla="*/ 685465 h 685465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3159" h="474806">
                  <a:moveTo>
                    <a:pt x="0" y="8965"/>
                  </a:moveTo>
                  <a:lnTo>
                    <a:pt x="1039906" y="0"/>
                  </a:lnTo>
                  <a:cubicBezTo>
                    <a:pt x="1175050" y="177799"/>
                    <a:pt x="1161751" y="167590"/>
                    <a:pt x="1363159" y="474806"/>
                  </a:cubicBezTo>
                </a:path>
              </a:pathLst>
            </a:custGeom>
            <a:ln w="1905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349982" y="4834801"/>
            <a:ext cx="2592311" cy="1167660"/>
            <a:chOff x="9349982" y="4975473"/>
            <a:chExt cx="2592311" cy="1167660"/>
          </a:xfrm>
        </p:grpSpPr>
        <p:sp>
          <p:nvSpPr>
            <p:cNvPr id="82" name="Textfeld 10"/>
            <p:cNvSpPr txBox="1"/>
            <p:nvPr/>
          </p:nvSpPr>
          <p:spPr>
            <a:xfrm>
              <a:off x="9868709" y="5087458"/>
              <a:ext cx="2073584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F-theta Lens</a:t>
              </a:r>
            </a:p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The focal distance of the f-Theta Lens has to be chosen according to desired marking field size.</a:t>
              </a:r>
            </a:p>
          </p:txBody>
        </p:sp>
        <p:sp>
          <p:nvSpPr>
            <p:cNvPr id="31" name="Freeform 30"/>
            <p:cNvSpPr/>
            <p:nvPr/>
          </p:nvSpPr>
          <p:spPr>
            <a:xfrm flipH="1" flipV="1">
              <a:off x="9349982" y="4975473"/>
              <a:ext cx="2303930" cy="1167660"/>
            </a:xfrm>
            <a:custGeom>
              <a:avLst/>
              <a:gdLst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48971 h 685465"/>
                <a:gd name="connsiteX1" fmla="*/ 1039906 w 1909483"/>
                <a:gd name="connsiteY1" fmla="*/ 40006 h 685465"/>
                <a:gd name="connsiteX2" fmla="*/ 1909483 w 1909483"/>
                <a:gd name="connsiteY2" fmla="*/ 685465 h 685465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  <a:gd name="connsiteX0" fmla="*/ 0 w 1363159"/>
                <a:gd name="connsiteY0" fmla="*/ 8965 h 474806"/>
                <a:gd name="connsiteX1" fmla="*/ 1039906 w 1363159"/>
                <a:gd name="connsiteY1" fmla="*/ 0 h 474806"/>
                <a:gd name="connsiteX2" fmla="*/ 1363159 w 1363159"/>
                <a:gd name="connsiteY2" fmla="*/ 474806 h 47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3159" h="474806">
                  <a:moveTo>
                    <a:pt x="0" y="8965"/>
                  </a:moveTo>
                  <a:lnTo>
                    <a:pt x="1039906" y="0"/>
                  </a:lnTo>
                  <a:cubicBezTo>
                    <a:pt x="1175050" y="177799"/>
                    <a:pt x="1161751" y="167590"/>
                    <a:pt x="1363159" y="474806"/>
                  </a:cubicBezTo>
                </a:path>
              </a:pathLst>
            </a:custGeom>
            <a:ln w="1905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95072" y="951176"/>
            <a:ext cx="2709087" cy="2149973"/>
            <a:chOff x="3395072" y="1091848"/>
            <a:chExt cx="2709087" cy="2149973"/>
          </a:xfrm>
        </p:grpSpPr>
        <p:sp>
          <p:nvSpPr>
            <p:cNvPr id="39" name="Textfeld 10"/>
            <p:cNvSpPr txBox="1"/>
            <p:nvPr/>
          </p:nvSpPr>
          <p:spPr>
            <a:xfrm>
              <a:off x="3395072" y="1091848"/>
              <a:ext cx="27090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Internal Power Sensor</a:t>
              </a:r>
            </a:p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Monitors laser power to ensure power stability over time (VLM feature) 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3476491" y="1748590"/>
              <a:ext cx="1801874" cy="1493231"/>
            </a:xfrm>
            <a:custGeom>
              <a:avLst/>
              <a:gdLst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48971 h 685465"/>
                <a:gd name="connsiteX1" fmla="*/ 1039906 w 1909483"/>
                <a:gd name="connsiteY1" fmla="*/ 40006 h 685465"/>
                <a:gd name="connsiteX2" fmla="*/ 1909483 w 1909483"/>
                <a:gd name="connsiteY2" fmla="*/ 685465 h 685465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073171"/>
                <a:gd name="connsiteY0" fmla="*/ 8965 h 891720"/>
                <a:gd name="connsiteX1" fmla="*/ 1039906 w 1073171"/>
                <a:gd name="connsiteY1" fmla="*/ 0 h 891720"/>
                <a:gd name="connsiteX2" fmla="*/ 502222 w 1073171"/>
                <a:gd name="connsiteY2" fmla="*/ 891720 h 891720"/>
                <a:gd name="connsiteX0" fmla="*/ 0 w 1128994"/>
                <a:gd name="connsiteY0" fmla="*/ 8965 h 891720"/>
                <a:gd name="connsiteX1" fmla="*/ 1039906 w 1128994"/>
                <a:gd name="connsiteY1" fmla="*/ 0 h 891720"/>
                <a:gd name="connsiteX2" fmla="*/ 502222 w 1128994"/>
                <a:gd name="connsiteY2" fmla="*/ 891720 h 891720"/>
                <a:gd name="connsiteX0" fmla="*/ 0 w 1039906"/>
                <a:gd name="connsiteY0" fmla="*/ 8965 h 891720"/>
                <a:gd name="connsiteX1" fmla="*/ 1039906 w 1039906"/>
                <a:gd name="connsiteY1" fmla="*/ 0 h 891720"/>
                <a:gd name="connsiteX2" fmla="*/ 502222 w 1039906"/>
                <a:gd name="connsiteY2" fmla="*/ 891720 h 89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9906" h="891720">
                  <a:moveTo>
                    <a:pt x="0" y="8965"/>
                  </a:moveTo>
                  <a:lnTo>
                    <a:pt x="1039906" y="0"/>
                  </a:lnTo>
                  <a:cubicBezTo>
                    <a:pt x="608674" y="729210"/>
                    <a:pt x="993535" y="151417"/>
                    <a:pt x="502222" y="891720"/>
                  </a:cubicBezTo>
                </a:path>
              </a:pathLst>
            </a:custGeom>
            <a:ln w="1905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64512" y="792723"/>
            <a:ext cx="4181728" cy="1258951"/>
            <a:chOff x="6264512" y="933395"/>
            <a:chExt cx="4181728" cy="1258951"/>
          </a:xfrm>
        </p:grpSpPr>
        <p:sp>
          <p:nvSpPr>
            <p:cNvPr id="33" name="Textfeld 10"/>
            <p:cNvSpPr txBox="1"/>
            <p:nvPr/>
          </p:nvSpPr>
          <p:spPr>
            <a:xfrm>
              <a:off x="6789151" y="933395"/>
              <a:ext cx="36570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Cooling method</a:t>
              </a:r>
            </a:p>
            <a:p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Air cooling is most cost-effective while water/air cooling offers best marking control, especially in non air-conditioned environments.</a:t>
              </a:r>
            </a:p>
          </p:txBody>
        </p:sp>
        <p:sp>
          <p:nvSpPr>
            <p:cNvPr id="38" name="Freeform 37"/>
            <p:cNvSpPr/>
            <p:nvPr/>
          </p:nvSpPr>
          <p:spPr>
            <a:xfrm flipH="1">
              <a:off x="6264512" y="1779276"/>
              <a:ext cx="2403179" cy="413070"/>
            </a:xfrm>
            <a:custGeom>
              <a:avLst/>
              <a:gdLst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48971 h 685465"/>
                <a:gd name="connsiteX1" fmla="*/ 1039906 w 1909483"/>
                <a:gd name="connsiteY1" fmla="*/ 40006 h 685465"/>
                <a:gd name="connsiteX2" fmla="*/ 1909483 w 1909483"/>
                <a:gd name="connsiteY2" fmla="*/ 685465 h 685465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909483"/>
                <a:gd name="connsiteY0" fmla="*/ 8965 h 645459"/>
                <a:gd name="connsiteX1" fmla="*/ 1039906 w 1909483"/>
                <a:gd name="connsiteY1" fmla="*/ 0 h 645459"/>
                <a:gd name="connsiteX2" fmla="*/ 1909483 w 1909483"/>
                <a:gd name="connsiteY2" fmla="*/ 645459 h 645459"/>
                <a:gd name="connsiteX0" fmla="*/ 0 w 1073171"/>
                <a:gd name="connsiteY0" fmla="*/ 8965 h 891720"/>
                <a:gd name="connsiteX1" fmla="*/ 1039906 w 1073171"/>
                <a:gd name="connsiteY1" fmla="*/ 0 h 891720"/>
                <a:gd name="connsiteX2" fmla="*/ 502222 w 1073171"/>
                <a:gd name="connsiteY2" fmla="*/ 891720 h 891720"/>
                <a:gd name="connsiteX0" fmla="*/ 0 w 1128994"/>
                <a:gd name="connsiteY0" fmla="*/ 8965 h 891720"/>
                <a:gd name="connsiteX1" fmla="*/ 1039906 w 1128994"/>
                <a:gd name="connsiteY1" fmla="*/ 0 h 891720"/>
                <a:gd name="connsiteX2" fmla="*/ 502222 w 1128994"/>
                <a:gd name="connsiteY2" fmla="*/ 891720 h 891720"/>
                <a:gd name="connsiteX0" fmla="*/ 0 w 1039906"/>
                <a:gd name="connsiteY0" fmla="*/ 8965 h 891720"/>
                <a:gd name="connsiteX1" fmla="*/ 1039906 w 1039906"/>
                <a:gd name="connsiteY1" fmla="*/ 0 h 891720"/>
                <a:gd name="connsiteX2" fmla="*/ 502222 w 1039906"/>
                <a:gd name="connsiteY2" fmla="*/ 891720 h 891720"/>
                <a:gd name="connsiteX0" fmla="*/ 0 w 1501876"/>
                <a:gd name="connsiteY0" fmla="*/ 8965 h 779296"/>
                <a:gd name="connsiteX1" fmla="*/ 1039906 w 1501876"/>
                <a:gd name="connsiteY1" fmla="*/ 0 h 779296"/>
                <a:gd name="connsiteX2" fmla="*/ 1386934 w 1501876"/>
                <a:gd name="connsiteY2" fmla="*/ 779296 h 779296"/>
                <a:gd name="connsiteX0" fmla="*/ 0 w 1386934"/>
                <a:gd name="connsiteY0" fmla="*/ 8965 h 779296"/>
                <a:gd name="connsiteX1" fmla="*/ 1039906 w 1386934"/>
                <a:gd name="connsiteY1" fmla="*/ 0 h 779296"/>
                <a:gd name="connsiteX2" fmla="*/ 1386934 w 1386934"/>
                <a:gd name="connsiteY2" fmla="*/ 779296 h 779296"/>
                <a:gd name="connsiteX0" fmla="*/ 0 w 1386934"/>
                <a:gd name="connsiteY0" fmla="*/ 8965 h 779296"/>
                <a:gd name="connsiteX1" fmla="*/ 1039906 w 1386934"/>
                <a:gd name="connsiteY1" fmla="*/ 0 h 779296"/>
                <a:gd name="connsiteX2" fmla="*/ 1386934 w 1386934"/>
                <a:gd name="connsiteY2" fmla="*/ 779296 h 77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6934" h="779296">
                  <a:moveTo>
                    <a:pt x="0" y="8965"/>
                  </a:moveTo>
                  <a:lnTo>
                    <a:pt x="1039906" y="0"/>
                  </a:lnTo>
                  <a:cubicBezTo>
                    <a:pt x="1353695" y="713149"/>
                    <a:pt x="1060794" y="87175"/>
                    <a:pt x="1386934" y="779296"/>
                  </a:cubicBezTo>
                </a:path>
              </a:pathLst>
            </a:custGeom>
            <a:ln w="1905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67940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Integration Interfaces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31A6-1B55-4814-8E80-FBCB2EB2CA2B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22</a:t>
            </a:fld>
            <a:r>
              <a:t>    |</a:t>
            </a:r>
          </a:p>
        </p:txBody>
      </p:sp>
      <p:pic>
        <p:nvPicPr>
          <p:cNvPr id="7" name="Grafik 7"/>
          <p:cNvPicPr/>
          <p:nvPr/>
        </p:nvPicPr>
        <p:blipFill rotWithShape="1">
          <a:blip r:embed="rId2"/>
          <a:srcRect l="1576" t="1165" r="6260" b="6584"/>
          <a:stretch/>
        </p:blipFill>
        <p:spPr bwMode="auto">
          <a:xfrm>
            <a:off x="5825938" y="1071002"/>
            <a:ext cx="5829300" cy="4733925"/>
          </a:xfrm>
          <a:prstGeom prst="rect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4724001A-4764-4746-959C-8392CB8FA1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80141" y="4057529"/>
            <a:ext cx="4523740" cy="202311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B3FE56D-1F97-40C9-90AA-A72751D80CE9}"/>
              </a:ext>
            </a:extLst>
          </p:cNvPr>
          <p:cNvSpPr txBox="1"/>
          <p:nvPr/>
        </p:nvSpPr>
        <p:spPr>
          <a:xfrm>
            <a:off x="893482" y="5941495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</a:rPr>
              <a:t>supply unit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3600" y="1147640"/>
            <a:ext cx="5132294" cy="2986527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Parallel I/O for PLC (real-time)</a:t>
            </a:r>
          </a:p>
          <a:p>
            <a:r>
              <a:rPr lang="en-US" sz="1400" dirty="0">
                <a:solidFill>
                  <a:srgbClr val="000000"/>
                </a:solidFill>
              </a:rPr>
              <a:t>LAN (TCP/IP) for PC (high-level protocol, no real-time)</a:t>
            </a:r>
          </a:p>
          <a:p>
            <a:r>
              <a:rPr lang="en-US" sz="1400" dirty="0">
                <a:solidFill>
                  <a:srgbClr val="000000"/>
                </a:solidFill>
              </a:rPr>
              <a:t>Industrial Ethernet to connect external fieldbus couplers</a:t>
            </a:r>
          </a:p>
          <a:p>
            <a:r>
              <a:rPr lang="en-US" sz="1400" dirty="0">
                <a:solidFill>
                  <a:srgbClr val="000000"/>
                </a:solidFill>
              </a:rPr>
              <a:t>Profibus and Profinet via external fieldbus coupler</a:t>
            </a:r>
          </a:p>
          <a:p>
            <a:r>
              <a:rPr lang="en-US" sz="1400" dirty="0">
                <a:solidFill>
                  <a:srgbClr val="000000"/>
                </a:solidFill>
              </a:rPr>
              <a:t>CAN-Bus for I/O extension and certain CANopen devices</a:t>
            </a:r>
          </a:p>
          <a:p>
            <a:r>
              <a:rPr lang="en-US" sz="1400" dirty="0">
                <a:solidFill>
                  <a:srgbClr val="000000"/>
                </a:solidFill>
              </a:rPr>
              <a:t>Interface for safety interlocks (shutter / EMO)</a:t>
            </a:r>
          </a:p>
          <a:p>
            <a:r>
              <a:rPr lang="en-US" sz="1400" dirty="0">
                <a:solidFill>
                  <a:srgbClr val="000000"/>
                </a:solidFill>
              </a:rPr>
              <a:t>Interface for external operator panel</a:t>
            </a:r>
          </a:p>
          <a:p>
            <a:r>
              <a:rPr lang="en-US" sz="1400" dirty="0">
                <a:solidFill>
                  <a:srgbClr val="000000"/>
                </a:solidFill>
              </a:rPr>
              <a:t>Interface for external power sensor</a:t>
            </a:r>
          </a:p>
          <a:p>
            <a:r>
              <a:rPr lang="en-US" sz="1400" dirty="0">
                <a:solidFill>
                  <a:srgbClr val="000000"/>
                </a:solidFill>
              </a:rPr>
              <a:t>RS-232 via USB adapter</a:t>
            </a:r>
          </a:p>
        </p:txBody>
      </p:sp>
    </p:spTree>
    <p:extLst>
      <p:ext uri="{BB962C8B-B14F-4D97-AF65-F5344CB8AC3E}">
        <p14:creationId xmlns:p14="http://schemas.microsoft.com/office/powerpoint/2010/main" val="3780789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Laser Marker Control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2925" y="1304794"/>
            <a:ext cx="4599757" cy="4536753"/>
          </a:xfrm>
        </p:spPr>
        <p:txBody>
          <a:bodyPr vert="horz" lIns="91440" tIns="45720" rIns="91440" bIns="45720" rtlCol="0">
            <a:normAutofit/>
          </a:bodyPr>
          <a:lstStyle/>
          <a:p>
            <a:pPr marL="180975" indent="-180975"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Marking </a:t>
            </a:r>
            <a:r>
              <a:rPr lang="en-US" sz="1600">
                <a:solidFill>
                  <a:srgbClr val="000000"/>
                </a:solidFill>
              </a:rPr>
              <a:t>layout and job file is defined </a:t>
            </a:r>
            <a:r>
              <a:rPr lang="en-US" sz="1600" dirty="0">
                <a:solidFill>
                  <a:srgbClr val="000000"/>
                </a:solidFill>
              </a:rPr>
              <a:t>by </a:t>
            </a:r>
            <a:r>
              <a:rPr lang="en-US" sz="1600" b="1" dirty="0">
                <a:solidFill>
                  <a:srgbClr val="000000"/>
                </a:solidFill>
              </a:rPr>
              <a:t>VLM </a:t>
            </a:r>
            <a:r>
              <a:rPr lang="en-US" sz="1600" dirty="0">
                <a:solidFill>
                  <a:srgbClr val="000000"/>
                </a:solidFill>
              </a:rPr>
              <a:t>software (vector and bitmap graphics)</a:t>
            </a:r>
          </a:p>
          <a:p>
            <a:pPr marL="446088" lvl="1" indent="-180975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</a:rPr>
              <a:t>One software for all Coherent laser markers</a:t>
            </a:r>
          </a:p>
          <a:p>
            <a:pPr marL="446088" lvl="1" indent="-180975">
              <a:spcBef>
                <a:spcPts val="600"/>
              </a:spcBef>
            </a:pPr>
            <a:r>
              <a:rPr lang="en-US" sz="1200">
                <a:solidFill>
                  <a:srgbClr val="000000"/>
                </a:solidFill>
              </a:rPr>
              <a:t>Powerful graphics editor for marking layouts</a:t>
            </a:r>
            <a:endParaRPr lang="en-US" sz="1200" dirty="0">
              <a:solidFill>
                <a:srgbClr val="000000"/>
              </a:solidFill>
            </a:endParaRPr>
          </a:p>
          <a:p>
            <a:pPr marL="446088" lvl="1" indent="-180975">
              <a:spcBef>
                <a:spcPts val="600"/>
              </a:spcBef>
            </a:pPr>
            <a:r>
              <a:rPr lang="en-US" sz="1200">
                <a:solidFill>
                  <a:srgbClr val="000000"/>
                </a:solidFill>
              </a:rPr>
              <a:t>Manual </a:t>
            </a:r>
            <a:r>
              <a:rPr lang="en-US" sz="1200" dirty="0">
                <a:solidFill>
                  <a:srgbClr val="000000"/>
                </a:solidFill>
              </a:rPr>
              <a:t>operation of laser marker</a:t>
            </a:r>
          </a:p>
          <a:p>
            <a:pPr marL="180975" indent="-180975">
              <a:spcBef>
                <a:spcPts val="1800"/>
              </a:spcBef>
            </a:pPr>
            <a:r>
              <a:rPr lang="en-US" sz="1600" dirty="0">
                <a:solidFill>
                  <a:srgbClr val="000000"/>
                </a:solidFill>
              </a:rPr>
              <a:t>Laser marker control by </a:t>
            </a:r>
            <a:r>
              <a:rPr lang="en-US" sz="1600" b="1" dirty="0">
                <a:solidFill>
                  <a:srgbClr val="000000"/>
                </a:solidFill>
              </a:rPr>
              <a:t>VMC</a:t>
            </a:r>
            <a:r>
              <a:rPr lang="en-US" sz="1600" dirty="0">
                <a:solidFill>
                  <a:srgbClr val="000000"/>
                </a:solidFill>
              </a:rPr>
              <a:t> software </a:t>
            </a:r>
          </a:p>
          <a:p>
            <a:pPr marL="447675" indent="-180975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</a:rPr>
              <a:t>One software for all Coherent laser markers</a:t>
            </a:r>
          </a:p>
          <a:p>
            <a:pPr marL="447675" indent="-180975">
              <a:spcBef>
                <a:spcPts val="600"/>
              </a:spcBef>
            </a:pPr>
            <a:r>
              <a:rPr lang="en-US" sz="1200">
                <a:solidFill>
                  <a:srgbClr val="000000"/>
                </a:solidFill>
              </a:rPr>
              <a:t>Perpares data for real-time processing by </a:t>
            </a:r>
            <a:r>
              <a:rPr lang="en-US" sz="1200" dirty="0">
                <a:solidFill>
                  <a:srgbClr val="000000"/>
                </a:solidFill>
              </a:rPr>
              <a:t>ALI board</a:t>
            </a:r>
          </a:p>
          <a:p>
            <a:pPr marL="446088" lvl="1" indent="-180975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</a:rPr>
              <a:t>Server for communication with host (machine or factory)</a:t>
            </a:r>
          </a:p>
          <a:p>
            <a:pPr marL="446088" lvl="1" indent="-180975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</a:rPr>
              <a:t>Advanced automation </a:t>
            </a:r>
            <a:r>
              <a:rPr lang="en-US" sz="1200">
                <a:solidFill>
                  <a:srgbClr val="000000"/>
                </a:solidFill>
              </a:rPr>
              <a:t>features (marking </a:t>
            </a:r>
            <a:r>
              <a:rPr lang="en-US" sz="1200" dirty="0">
                <a:solidFill>
                  <a:srgbClr val="000000"/>
                </a:solidFill>
              </a:rPr>
              <a:t>on the fly</a:t>
            </a:r>
            <a:r>
              <a:rPr lang="en-US" sz="1200">
                <a:solidFill>
                  <a:srgbClr val="000000"/>
                </a:solidFill>
              </a:rPr>
              <a:t>, 3D freeform </a:t>
            </a:r>
            <a:r>
              <a:rPr lang="en-US" sz="1200" dirty="0">
                <a:solidFill>
                  <a:srgbClr val="000000"/>
                </a:solidFill>
              </a:rPr>
              <a:t>marking</a:t>
            </a:r>
            <a:r>
              <a:rPr lang="en-US" sz="1200">
                <a:solidFill>
                  <a:srgbClr val="000000"/>
                </a:solidFill>
              </a:rPr>
              <a:t>, vision system …)</a:t>
            </a:r>
            <a:endParaRPr lang="en-US" sz="1600" dirty="0">
              <a:solidFill>
                <a:srgbClr val="000000"/>
              </a:solidFill>
            </a:endParaRPr>
          </a:p>
          <a:p>
            <a:pPr marL="180975" indent="-180975">
              <a:spcBef>
                <a:spcPts val="1800"/>
              </a:spcBef>
            </a:pPr>
            <a:r>
              <a:rPr lang="en-US" sz="1600">
                <a:solidFill>
                  <a:srgbClr val="000000"/>
                </a:solidFill>
              </a:rPr>
              <a:t>Laser marker configuration setting and testing is done with </a:t>
            </a:r>
            <a:r>
              <a:rPr lang="en-US" sz="1600" b="1" dirty="0">
                <a:solidFill>
                  <a:srgbClr val="000000"/>
                </a:solidFill>
              </a:rPr>
              <a:t>Laser Console </a:t>
            </a:r>
            <a:r>
              <a:rPr lang="en-US" sz="1600" dirty="0">
                <a:solidFill>
                  <a:srgbClr val="000000"/>
                </a:solidFill>
              </a:rPr>
              <a:t>software</a:t>
            </a:r>
          </a:p>
          <a:p>
            <a:pPr marL="446088" lvl="1" indent="-180975">
              <a:spcBef>
                <a:spcPts val="600"/>
              </a:spcBef>
            </a:pPr>
            <a:r>
              <a:rPr lang="en-US" sz="1200">
                <a:solidFill>
                  <a:srgbClr val="000000"/>
                </a:solidFill>
              </a:rPr>
              <a:t>Setting </a:t>
            </a:r>
            <a:r>
              <a:rPr lang="en-US" sz="1200" dirty="0">
                <a:solidFill>
                  <a:srgbClr val="000000"/>
                </a:solidFill>
              </a:rPr>
              <a:t>of laser power, frequency</a:t>
            </a:r>
            <a:r>
              <a:rPr lang="en-US" sz="1200">
                <a:solidFill>
                  <a:srgbClr val="000000"/>
                </a:solidFill>
              </a:rPr>
              <a:t>, first-pulse suppression</a:t>
            </a:r>
          </a:p>
          <a:p>
            <a:pPr marL="446088" lvl="1" indent="-180975">
              <a:spcBef>
                <a:spcPts val="600"/>
              </a:spcBef>
            </a:pPr>
            <a:r>
              <a:rPr lang="en-US" sz="1200">
                <a:solidFill>
                  <a:srgbClr val="000000"/>
                </a:solidFill>
              </a:rPr>
              <a:t>Configuration of M-Functions (ALI-Board, CAN extension)</a:t>
            </a:r>
          </a:p>
          <a:p>
            <a:pPr marL="446088" lvl="1" indent="-180975">
              <a:spcBef>
                <a:spcPts val="600"/>
              </a:spcBef>
            </a:pPr>
            <a:r>
              <a:rPr lang="en-US" sz="1200">
                <a:solidFill>
                  <a:srgbClr val="000000"/>
                </a:solidFill>
              </a:rPr>
              <a:t>Configuration of axes as needed by marking job</a:t>
            </a:r>
          </a:p>
          <a:p>
            <a:pPr marL="446088" lvl="1" indent="-180975">
              <a:spcBef>
                <a:spcPts val="600"/>
              </a:spcBef>
            </a:pPr>
            <a:r>
              <a:rPr lang="en-US" sz="1200">
                <a:solidFill>
                  <a:srgbClr val="000000"/>
                </a:solidFill>
              </a:rPr>
              <a:t>Diagnostics screen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50" name="Textfeld 15"/>
          <p:cNvSpPr txBox="1"/>
          <p:nvPr/>
        </p:nvSpPr>
        <p:spPr>
          <a:xfrm>
            <a:off x="838200" y="710876"/>
            <a:ext cx="102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5DA6"/>
                </a:solidFill>
              </a:rPr>
              <a:t>Software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6D847-A34D-4F75-AA3E-3214A5AB7FBE}" type="datetime1">
              <a:rPr lang="en-US" smtClean="0"/>
              <a:t>9/30/2022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23</a:t>
            </a:fld>
            <a:r>
              <a:t>    |</a:t>
            </a:r>
          </a:p>
        </p:txBody>
      </p:sp>
      <p:pic>
        <p:nvPicPr>
          <p:cNvPr id="76" name="Picture 6">
            <a:extLst>
              <a:ext uri="{FF2B5EF4-FFF2-40B4-BE49-F238E27FC236}">
                <a16:creationId xmlns:a16="http://schemas.microsoft.com/office/drawing/2014/main" id="{A3756C53-2449-4764-A32B-A36C331AD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65" y="5082399"/>
            <a:ext cx="772159" cy="744860"/>
          </a:xfrm>
          <a:prstGeom prst="rect">
            <a:avLst/>
          </a:prstGeom>
        </p:spPr>
      </p:pic>
      <p:pic>
        <p:nvPicPr>
          <p:cNvPr id="77" name="Picture 71">
            <a:extLst>
              <a:ext uri="{FF2B5EF4-FFF2-40B4-BE49-F238E27FC236}">
                <a16:creationId xmlns:a16="http://schemas.microsoft.com/office/drawing/2014/main" id="{F5C9C722-55B4-4E9C-882A-C737B9CB0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556" y="5099922"/>
            <a:ext cx="1067637" cy="828823"/>
          </a:xfrm>
          <a:prstGeom prst="rect">
            <a:avLst/>
          </a:prstGeom>
        </p:spPr>
      </p:pic>
      <p:pic>
        <p:nvPicPr>
          <p:cNvPr id="78" name="Picture 58">
            <a:extLst>
              <a:ext uri="{FF2B5EF4-FFF2-40B4-BE49-F238E27FC236}">
                <a16:creationId xmlns:a16="http://schemas.microsoft.com/office/drawing/2014/main" id="{5E131284-F97A-4EDA-88A9-38F4AC316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646" l="940" r="9968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33501" y="2332075"/>
            <a:ext cx="1826673" cy="1617665"/>
          </a:xfrm>
          <a:prstGeom prst="rect">
            <a:avLst/>
          </a:prstGeom>
        </p:spPr>
      </p:pic>
      <p:sp>
        <p:nvSpPr>
          <p:cNvPr id="83" name="Rectangle 59">
            <a:extLst>
              <a:ext uri="{FF2B5EF4-FFF2-40B4-BE49-F238E27FC236}">
                <a16:creationId xmlns:a16="http://schemas.microsoft.com/office/drawing/2014/main" id="{3CB3EA16-BBD0-4B61-B6A6-654FCBCF96EB}"/>
              </a:ext>
            </a:extLst>
          </p:cNvPr>
          <p:cNvSpPr/>
          <p:nvPr/>
        </p:nvSpPr>
        <p:spPr>
          <a:xfrm>
            <a:off x="935197" y="1495622"/>
            <a:ext cx="3902042" cy="30218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Elbow Connector 66">
            <a:extLst>
              <a:ext uri="{FF2B5EF4-FFF2-40B4-BE49-F238E27FC236}">
                <a16:creationId xmlns:a16="http://schemas.microsoft.com/office/drawing/2014/main" id="{E7179758-F52E-45E7-8435-1BAB67CF5612}"/>
              </a:ext>
            </a:extLst>
          </p:cNvPr>
          <p:cNvCxnSpPr>
            <a:endCxn id="168" idx="3"/>
          </p:cNvCxnSpPr>
          <p:nvPr/>
        </p:nvCxnSpPr>
        <p:spPr>
          <a:xfrm rot="10800000">
            <a:off x="3432601" y="3751760"/>
            <a:ext cx="852051" cy="2054909"/>
          </a:xfrm>
          <a:prstGeom prst="bentConnector3">
            <a:avLst>
              <a:gd name="adj1" fmla="val 82616"/>
            </a:avLst>
          </a:prstGeom>
          <a:ln w="9525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68">
            <a:extLst>
              <a:ext uri="{FF2B5EF4-FFF2-40B4-BE49-F238E27FC236}">
                <a16:creationId xmlns:a16="http://schemas.microsoft.com/office/drawing/2014/main" id="{CDF3FD83-D197-4AF4-AB30-078CD039B0C4}"/>
              </a:ext>
            </a:extLst>
          </p:cNvPr>
          <p:cNvSpPr txBox="1"/>
          <p:nvPr/>
        </p:nvSpPr>
        <p:spPr>
          <a:xfrm>
            <a:off x="3582097" y="5578357"/>
            <a:ext cx="7793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/>
            </a:lvl1pPr>
          </a:lstStyle>
          <a:p>
            <a:r>
              <a:rPr lang="de-DE"/>
              <a:t>LAN (TCP/IP)</a:t>
            </a:r>
            <a:endParaRPr lang="en-US" dirty="0"/>
          </a:p>
        </p:txBody>
      </p:sp>
      <p:sp>
        <p:nvSpPr>
          <p:cNvPr id="87" name="TextBox 69">
            <a:extLst>
              <a:ext uri="{FF2B5EF4-FFF2-40B4-BE49-F238E27FC236}">
                <a16:creationId xmlns:a16="http://schemas.microsoft.com/office/drawing/2014/main" id="{124A1D57-C0F2-420E-9076-E5898BA4BFCB}"/>
              </a:ext>
            </a:extLst>
          </p:cNvPr>
          <p:cNvSpPr txBox="1"/>
          <p:nvPr/>
        </p:nvSpPr>
        <p:spPr>
          <a:xfrm>
            <a:off x="848768" y="1272739"/>
            <a:ext cx="100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/>
              <a:t>SUPPLY UNIT</a:t>
            </a:r>
            <a:endParaRPr lang="en-US" sz="1200" b="1"/>
          </a:p>
        </p:txBody>
      </p:sp>
      <p:sp>
        <p:nvSpPr>
          <p:cNvPr id="88" name="Rectangle 70">
            <a:extLst>
              <a:ext uri="{FF2B5EF4-FFF2-40B4-BE49-F238E27FC236}">
                <a16:creationId xmlns:a16="http://schemas.microsoft.com/office/drawing/2014/main" id="{BD024D29-69A2-4CF8-9AA5-4B9095584249}"/>
              </a:ext>
            </a:extLst>
          </p:cNvPr>
          <p:cNvSpPr/>
          <p:nvPr/>
        </p:nvSpPr>
        <p:spPr>
          <a:xfrm>
            <a:off x="1007761" y="1590141"/>
            <a:ext cx="1102743" cy="1007029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b="1">
                <a:solidFill>
                  <a:srgbClr val="000000"/>
                </a:solidFill>
              </a:rPr>
              <a:t>Power Supply</a:t>
            </a:r>
          </a:p>
          <a:p>
            <a:pPr marL="88900" indent="-88900">
              <a:buFontTx/>
              <a:buChar char="-"/>
            </a:pPr>
            <a:r>
              <a:rPr lang="de-DE" sz="1000">
                <a:solidFill>
                  <a:srgbClr val="000000"/>
                </a:solidFill>
              </a:rPr>
              <a:t>PC</a:t>
            </a:r>
          </a:p>
          <a:p>
            <a:pPr marL="88900" indent="-88900">
              <a:buFontTx/>
              <a:buChar char="-"/>
            </a:pPr>
            <a:r>
              <a:rPr lang="de-DE" sz="1000">
                <a:solidFill>
                  <a:srgbClr val="000000"/>
                </a:solidFill>
              </a:rPr>
              <a:t>Laser</a:t>
            </a:r>
            <a:endParaRPr lang="en-US" sz="1000">
              <a:solidFill>
                <a:srgbClr val="000000"/>
              </a:solidFill>
            </a:endParaRPr>
          </a:p>
        </p:txBody>
      </p:sp>
      <p:cxnSp>
        <p:nvCxnSpPr>
          <p:cNvPr id="89" name="Straight Connector 72">
            <a:extLst>
              <a:ext uri="{FF2B5EF4-FFF2-40B4-BE49-F238E27FC236}">
                <a16:creationId xmlns:a16="http://schemas.microsoft.com/office/drawing/2014/main" id="{A553935C-F9AE-4EFB-B72A-D0773370C417}"/>
              </a:ext>
            </a:extLst>
          </p:cNvPr>
          <p:cNvCxnSpPr/>
          <p:nvPr/>
        </p:nvCxnSpPr>
        <p:spPr>
          <a:xfrm>
            <a:off x="1572048" y="2942596"/>
            <a:ext cx="3499974" cy="0"/>
          </a:xfrm>
          <a:prstGeom prst="line">
            <a:avLst/>
          </a:prstGeom>
          <a:ln w="38100">
            <a:solidFill>
              <a:schemeClr val="accent2">
                <a:lumMod val="75000"/>
                <a:alpha val="6902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73">
            <a:extLst>
              <a:ext uri="{FF2B5EF4-FFF2-40B4-BE49-F238E27FC236}">
                <a16:creationId xmlns:a16="http://schemas.microsoft.com/office/drawing/2014/main" id="{718B7D42-DC94-4CB7-9374-B93D70BF9FE7}"/>
              </a:ext>
            </a:extLst>
          </p:cNvPr>
          <p:cNvCxnSpPr>
            <a:endCxn id="88" idx="2"/>
          </p:cNvCxnSpPr>
          <p:nvPr/>
        </p:nvCxnSpPr>
        <p:spPr>
          <a:xfrm flipV="1">
            <a:off x="1559133" y="2597170"/>
            <a:ext cx="0" cy="1361650"/>
          </a:xfrm>
          <a:prstGeom prst="line">
            <a:avLst/>
          </a:prstGeom>
          <a:ln w="38100">
            <a:solidFill>
              <a:schemeClr val="tx1">
                <a:lumMod val="40000"/>
                <a:lumOff val="60000"/>
                <a:alpha val="6902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75">
            <a:extLst>
              <a:ext uri="{FF2B5EF4-FFF2-40B4-BE49-F238E27FC236}">
                <a16:creationId xmlns:a16="http://schemas.microsoft.com/office/drawing/2014/main" id="{1C394BCC-0B76-4595-9255-19F3D18D2755}"/>
              </a:ext>
            </a:extLst>
          </p:cNvPr>
          <p:cNvCxnSpPr/>
          <p:nvPr/>
        </p:nvCxnSpPr>
        <p:spPr>
          <a:xfrm flipV="1">
            <a:off x="4197828" y="2033143"/>
            <a:ext cx="11346" cy="1043729"/>
          </a:xfrm>
          <a:prstGeom prst="line">
            <a:avLst/>
          </a:prstGeom>
          <a:ln w="38100">
            <a:solidFill>
              <a:schemeClr val="tx1">
                <a:lumMod val="40000"/>
                <a:lumOff val="60000"/>
                <a:alpha val="6902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76">
            <a:extLst>
              <a:ext uri="{FF2B5EF4-FFF2-40B4-BE49-F238E27FC236}">
                <a16:creationId xmlns:a16="http://schemas.microsoft.com/office/drawing/2014/main" id="{70A608AF-E36A-4DCE-AEAA-6A4EA72BC5B3}"/>
              </a:ext>
            </a:extLst>
          </p:cNvPr>
          <p:cNvCxnSpPr/>
          <p:nvPr/>
        </p:nvCxnSpPr>
        <p:spPr>
          <a:xfrm flipV="1">
            <a:off x="5052485" y="2942009"/>
            <a:ext cx="0" cy="146590"/>
          </a:xfrm>
          <a:prstGeom prst="line">
            <a:avLst/>
          </a:prstGeom>
          <a:ln w="38100">
            <a:solidFill>
              <a:srgbClr val="AC170C">
                <a:alpha val="6902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77">
            <a:extLst>
              <a:ext uri="{FF2B5EF4-FFF2-40B4-BE49-F238E27FC236}">
                <a16:creationId xmlns:a16="http://schemas.microsoft.com/office/drawing/2014/main" id="{77C85AAD-E413-4964-B327-889F992AFBF8}"/>
              </a:ext>
            </a:extLst>
          </p:cNvPr>
          <p:cNvCxnSpPr/>
          <p:nvPr/>
        </p:nvCxnSpPr>
        <p:spPr>
          <a:xfrm flipH="1" flipV="1">
            <a:off x="6942428" y="2707055"/>
            <a:ext cx="4350" cy="516383"/>
          </a:xfrm>
          <a:prstGeom prst="line">
            <a:avLst/>
          </a:prstGeom>
          <a:ln w="38100">
            <a:solidFill>
              <a:srgbClr val="FF0000">
                <a:alpha val="6902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78">
            <a:extLst>
              <a:ext uri="{FF2B5EF4-FFF2-40B4-BE49-F238E27FC236}">
                <a16:creationId xmlns:a16="http://schemas.microsoft.com/office/drawing/2014/main" id="{E7545CEB-EB57-4411-A1B0-3644BAADFE01}"/>
              </a:ext>
            </a:extLst>
          </p:cNvPr>
          <p:cNvCxnSpPr/>
          <p:nvPr/>
        </p:nvCxnSpPr>
        <p:spPr>
          <a:xfrm flipV="1">
            <a:off x="1858275" y="2707728"/>
            <a:ext cx="0" cy="515710"/>
          </a:xfrm>
          <a:prstGeom prst="line">
            <a:avLst/>
          </a:prstGeom>
          <a:ln w="38100">
            <a:solidFill>
              <a:srgbClr val="FF0000">
                <a:alpha val="6902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80">
            <a:extLst>
              <a:ext uri="{FF2B5EF4-FFF2-40B4-BE49-F238E27FC236}">
                <a16:creationId xmlns:a16="http://schemas.microsoft.com/office/drawing/2014/main" id="{810C472E-971C-4612-A6F8-B92E06B23A40}"/>
              </a:ext>
            </a:extLst>
          </p:cNvPr>
          <p:cNvSpPr txBox="1"/>
          <p:nvPr/>
        </p:nvSpPr>
        <p:spPr>
          <a:xfrm>
            <a:off x="2171672" y="2719362"/>
            <a:ext cx="875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rgbClr val="AC170C"/>
                </a:solidFill>
              </a:rPr>
              <a:t>Laser Control</a:t>
            </a:r>
            <a:endParaRPr lang="en-US" sz="1000" dirty="0">
              <a:solidFill>
                <a:srgbClr val="AC170C"/>
              </a:solidFill>
            </a:endParaRPr>
          </a:p>
        </p:txBody>
      </p:sp>
      <p:cxnSp>
        <p:nvCxnSpPr>
          <p:cNvPr id="102" name="Straight Connector 81">
            <a:extLst>
              <a:ext uri="{FF2B5EF4-FFF2-40B4-BE49-F238E27FC236}">
                <a16:creationId xmlns:a16="http://schemas.microsoft.com/office/drawing/2014/main" id="{10B84680-89E1-4AA9-8496-4840A69EC7F2}"/>
              </a:ext>
            </a:extLst>
          </p:cNvPr>
          <p:cNvCxnSpPr/>
          <p:nvPr/>
        </p:nvCxnSpPr>
        <p:spPr>
          <a:xfrm>
            <a:off x="5052485" y="3060105"/>
            <a:ext cx="449292" cy="541766"/>
          </a:xfrm>
          <a:prstGeom prst="line">
            <a:avLst/>
          </a:prstGeom>
          <a:ln w="38100">
            <a:solidFill>
              <a:srgbClr val="AC170C">
                <a:alpha val="6902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82">
            <a:extLst>
              <a:ext uri="{FF2B5EF4-FFF2-40B4-BE49-F238E27FC236}">
                <a16:creationId xmlns:a16="http://schemas.microsoft.com/office/drawing/2014/main" id="{264B9B43-84DD-4238-B7BC-B85F2E5ED51F}"/>
              </a:ext>
            </a:extLst>
          </p:cNvPr>
          <p:cNvCxnSpPr/>
          <p:nvPr/>
        </p:nvCxnSpPr>
        <p:spPr>
          <a:xfrm>
            <a:off x="1844246" y="2721277"/>
            <a:ext cx="5102532" cy="0"/>
          </a:xfrm>
          <a:prstGeom prst="line">
            <a:avLst/>
          </a:prstGeom>
          <a:ln w="38100">
            <a:solidFill>
              <a:srgbClr val="FF0000">
                <a:alpha val="6902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83">
            <a:extLst>
              <a:ext uri="{FF2B5EF4-FFF2-40B4-BE49-F238E27FC236}">
                <a16:creationId xmlns:a16="http://schemas.microsoft.com/office/drawing/2014/main" id="{074C1070-D74E-432F-8E76-7036F0F736F0}"/>
              </a:ext>
            </a:extLst>
          </p:cNvPr>
          <p:cNvSpPr txBox="1"/>
          <p:nvPr/>
        </p:nvSpPr>
        <p:spPr>
          <a:xfrm>
            <a:off x="3085006" y="2522455"/>
            <a:ext cx="1019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rgbClr val="FF0000"/>
                </a:solidFill>
              </a:rPr>
              <a:t>Scanner Control</a:t>
            </a:r>
          </a:p>
        </p:txBody>
      </p:sp>
      <p:sp>
        <p:nvSpPr>
          <p:cNvPr id="105" name="TextBox 84">
            <a:extLst>
              <a:ext uri="{FF2B5EF4-FFF2-40B4-BE49-F238E27FC236}">
                <a16:creationId xmlns:a16="http://schemas.microsoft.com/office/drawing/2014/main" id="{0A7666F1-D26C-4FF6-9191-1B0730686542}"/>
              </a:ext>
            </a:extLst>
          </p:cNvPr>
          <p:cNvSpPr txBox="1"/>
          <p:nvPr/>
        </p:nvSpPr>
        <p:spPr>
          <a:xfrm>
            <a:off x="413842" y="4590520"/>
            <a:ext cx="837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M-Functions</a:t>
            </a:r>
            <a:endParaRPr lang="en-US" sz="1000" dirty="0"/>
          </a:p>
        </p:txBody>
      </p:sp>
      <p:cxnSp>
        <p:nvCxnSpPr>
          <p:cNvPr id="106" name="Elbow Connector 85">
            <a:extLst>
              <a:ext uri="{FF2B5EF4-FFF2-40B4-BE49-F238E27FC236}">
                <a16:creationId xmlns:a16="http://schemas.microsoft.com/office/drawing/2014/main" id="{264126F1-245B-40CC-A569-CE677781DB44}"/>
              </a:ext>
            </a:extLst>
          </p:cNvPr>
          <p:cNvCxnSpPr/>
          <p:nvPr/>
        </p:nvCxnSpPr>
        <p:spPr>
          <a:xfrm rot="10800000" flipH="1">
            <a:off x="678993" y="3801702"/>
            <a:ext cx="339044" cy="2004966"/>
          </a:xfrm>
          <a:prstGeom prst="bentConnector3">
            <a:avLst>
              <a:gd name="adj1" fmla="val -67425"/>
            </a:avLst>
          </a:prstGeom>
          <a:ln w="9525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88">
            <a:extLst>
              <a:ext uri="{FF2B5EF4-FFF2-40B4-BE49-F238E27FC236}">
                <a16:creationId xmlns:a16="http://schemas.microsoft.com/office/drawing/2014/main" id="{4CC95ED4-BBE3-478B-8926-2ADE5DF165D7}"/>
              </a:ext>
            </a:extLst>
          </p:cNvPr>
          <p:cNvCxnSpPr/>
          <p:nvPr/>
        </p:nvCxnSpPr>
        <p:spPr>
          <a:xfrm>
            <a:off x="2095750" y="3545972"/>
            <a:ext cx="240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90">
            <a:extLst>
              <a:ext uri="{FF2B5EF4-FFF2-40B4-BE49-F238E27FC236}">
                <a16:creationId xmlns:a16="http://schemas.microsoft.com/office/drawing/2014/main" id="{2DDD3C34-BA9C-41DF-AE29-4439DAF24637}"/>
              </a:ext>
            </a:extLst>
          </p:cNvPr>
          <p:cNvSpPr txBox="1"/>
          <p:nvPr/>
        </p:nvSpPr>
        <p:spPr>
          <a:xfrm>
            <a:off x="2006817" y="3317003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/>
              <a:t>USB</a:t>
            </a:r>
            <a:endParaRPr lang="en-US" sz="1000" b="1"/>
          </a:p>
        </p:txBody>
      </p:sp>
      <p:cxnSp>
        <p:nvCxnSpPr>
          <p:cNvPr id="112" name="Straight Connector 91">
            <a:extLst>
              <a:ext uri="{FF2B5EF4-FFF2-40B4-BE49-F238E27FC236}">
                <a16:creationId xmlns:a16="http://schemas.microsoft.com/office/drawing/2014/main" id="{E53D112F-2A73-413E-9941-F174B96F4BC6}"/>
              </a:ext>
            </a:extLst>
          </p:cNvPr>
          <p:cNvCxnSpPr/>
          <p:nvPr/>
        </p:nvCxnSpPr>
        <p:spPr>
          <a:xfrm>
            <a:off x="3438746" y="3516992"/>
            <a:ext cx="240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92">
            <a:extLst>
              <a:ext uri="{FF2B5EF4-FFF2-40B4-BE49-F238E27FC236}">
                <a16:creationId xmlns:a16="http://schemas.microsoft.com/office/drawing/2014/main" id="{2D90F681-2089-4803-8415-25C90C49AA37}"/>
              </a:ext>
            </a:extLst>
          </p:cNvPr>
          <p:cNvSpPr txBox="1"/>
          <p:nvPr/>
        </p:nvSpPr>
        <p:spPr>
          <a:xfrm>
            <a:off x="3359752" y="3288023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/>
              <a:t>USB</a:t>
            </a:r>
            <a:endParaRPr lang="en-US" sz="1000" b="1"/>
          </a:p>
        </p:txBody>
      </p:sp>
      <p:sp>
        <p:nvSpPr>
          <p:cNvPr id="135" name="Rectangle 94">
            <a:extLst>
              <a:ext uri="{FF2B5EF4-FFF2-40B4-BE49-F238E27FC236}">
                <a16:creationId xmlns:a16="http://schemas.microsoft.com/office/drawing/2014/main" id="{F7003534-C656-4ABC-8F64-D74E89A10B86}"/>
              </a:ext>
            </a:extLst>
          </p:cNvPr>
          <p:cNvSpPr/>
          <p:nvPr/>
        </p:nvSpPr>
        <p:spPr>
          <a:xfrm>
            <a:off x="1019191" y="3060105"/>
            <a:ext cx="1069672" cy="82505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b="1">
                <a:solidFill>
                  <a:srgbClr val="000000"/>
                </a:solidFill>
              </a:rPr>
              <a:t>Active Laser Interface</a:t>
            </a:r>
            <a:br>
              <a:rPr lang="de-DE" sz="1200" b="1">
                <a:solidFill>
                  <a:srgbClr val="000000"/>
                </a:solidFill>
              </a:rPr>
            </a:br>
            <a:r>
              <a:rPr lang="de-DE" sz="1200" b="1">
                <a:solidFill>
                  <a:srgbClr val="000000"/>
                </a:solidFill>
              </a:rPr>
              <a:t>(ALI-Board)</a:t>
            </a:r>
            <a:endParaRPr lang="en-US" sz="1200" b="1">
              <a:solidFill>
                <a:srgbClr val="000000"/>
              </a:solidFill>
            </a:endParaRPr>
          </a:p>
        </p:txBody>
      </p:sp>
      <p:pic>
        <p:nvPicPr>
          <p:cNvPr id="136" name="Picture 100">
            <a:extLst>
              <a:ext uri="{FF2B5EF4-FFF2-40B4-BE49-F238E27FC236}">
                <a16:creationId xmlns:a16="http://schemas.microsoft.com/office/drawing/2014/main" id="{C65F8FCF-22AC-4D18-981E-3E1FA037F5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948" y="1599421"/>
            <a:ext cx="1610981" cy="612943"/>
          </a:xfrm>
          <a:prstGeom prst="rect">
            <a:avLst/>
          </a:prstGeom>
        </p:spPr>
      </p:pic>
      <p:sp>
        <p:nvSpPr>
          <p:cNvPr id="139" name="TextBox 101">
            <a:extLst>
              <a:ext uri="{FF2B5EF4-FFF2-40B4-BE49-F238E27FC236}">
                <a16:creationId xmlns:a16="http://schemas.microsoft.com/office/drawing/2014/main" id="{20720526-467E-48C8-99C4-9FE422312F4C}"/>
              </a:ext>
            </a:extLst>
          </p:cNvPr>
          <p:cNvSpPr txBox="1"/>
          <p:nvPr/>
        </p:nvSpPr>
        <p:spPr>
          <a:xfrm>
            <a:off x="3039614" y="2155627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Operator Panel</a:t>
            </a:r>
            <a:endParaRPr lang="en-US" sz="1000" dirty="0"/>
          </a:p>
        </p:txBody>
      </p:sp>
      <p:sp>
        <p:nvSpPr>
          <p:cNvPr id="145" name="Oval 102">
            <a:extLst>
              <a:ext uri="{FF2B5EF4-FFF2-40B4-BE49-F238E27FC236}">
                <a16:creationId xmlns:a16="http://schemas.microsoft.com/office/drawing/2014/main" id="{16B9A669-8244-4E6A-A02F-52E17FD989BC}"/>
              </a:ext>
            </a:extLst>
          </p:cNvPr>
          <p:cNvSpPr/>
          <p:nvPr/>
        </p:nvSpPr>
        <p:spPr>
          <a:xfrm>
            <a:off x="4268772" y="1763692"/>
            <a:ext cx="288000" cy="28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03">
            <a:extLst>
              <a:ext uri="{FF2B5EF4-FFF2-40B4-BE49-F238E27FC236}">
                <a16:creationId xmlns:a16="http://schemas.microsoft.com/office/drawing/2014/main" id="{377DF9F5-C5A1-4D27-B7D0-4981DCDE9E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2602" y="3852637"/>
            <a:ext cx="1224431" cy="915614"/>
          </a:xfrm>
          <a:prstGeom prst="rect">
            <a:avLst/>
          </a:prstGeom>
        </p:spPr>
      </p:pic>
      <p:cxnSp>
        <p:nvCxnSpPr>
          <p:cNvPr id="147" name="Straight Connector 104">
            <a:extLst>
              <a:ext uri="{FF2B5EF4-FFF2-40B4-BE49-F238E27FC236}">
                <a16:creationId xmlns:a16="http://schemas.microsoft.com/office/drawing/2014/main" id="{AFE2549A-BA5B-4688-8A53-182AB59501C4}"/>
              </a:ext>
            </a:extLst>
          </p:cNvPr>
          <p:cNvCxnSpPr/>
          <p:nvPr/>
        </p:nvCxnSpPr>
        <p:spPr>
          <a:xfrm>
            <a:off x="4848504" y="3848110"/>
            <a:ext cx="616295" cy="188534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05">
            <a:extLst>
              <a:ext uri="{FF2B5EF4-FFF2-40B4-BE49-F238E27FC236}">
                <a16:creationId xmlns:a16="http://schemas.microsoft.com/office/drawing/2014/main" id="{BDB704D3-45DC-4B0D-A86D-6D6B98909000}"/>
              </a:ext>
            </a:extLst>
          </p:cNvPr>
          <p:cNvSpPr txBox="1"/>
          <p:nvPr/>
        </p:nvSpPr>
        <p:spPr>
          <a:xfrm>
            <a:off x="5464363" y="4114120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b="1" dirty="0"/>
              <a:t>SUPPLY UNIT</a:t>
            </a:r>
            <a:endParaRPr lang="en-US" sz="800" b="1" dirty="0"/>
          </a:p>
        </p:txBody>
      </p:sp>
      <p:sp>
        <p:nvSpPr>
          <p:cNvPr id="149" name="Rectangle 106">
            <a:extLst>
              <a:ext uri="{FF2B5EF4-FFF2-40B4-BE49-F238E27FC236}">
                <a16:creationId xmlns:a16="http://schemas.microsoft.com/office/drawing/2014/main" id="{04714BDC-316B-414B-8CBA-9416E8950FC9}"/>
              </a:ext>
            </a:extLst>
          </p:cNvPr>
          <p:cNvSpPr/>
          <p:nvPr/>
        </p:nvSpPr>
        <p:spPr>
          <a:xfrm>
            <a:off x="3679143" y="3076872"/>
            <a:ext cx="1055299" cy="135451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b="1">
                <a:solidFill>
                  <a:srgbClr val="000000"/>
                </a:solidFill>
              </a:rPr>
              <a:t>Laser Source Control (LSC) Board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0" name="TextBox 121">
            <a:extLst>
              <a:ext uri="{FF2B5EF4-FFF2-40B4-BE49-F238E27FC236}">
                <a16:creationId xmlns:a16="http://schemas.microsoft.com/office/drawing/2014/main" id="{0C4F8FD8-A93D-42A7-832D-229ED1C25D9B}"/>
              </a:ext>
            </a:extLst>
          </p:cNvPr>
          <p:cNvSpPr txBox="1"/>
          <p:nvPr/>
        </p:nvSpPr>
        <p:spPr>
          <a:xfrm>
            <a:off x="4393897" y="5941511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Remote Host</a:t>
            </a:r>
          </a:p>
        </p:txBody>
      </p:sp>
      <p:sp>
        <p:nvSpPr>
          <p:cNvPr id="151" name="TextBox 122">
            <a:extLst>
              <a:ext uri="{FF2B5EF4-FFF2-40B4-BE49-F238E27FC236}">
                <a16:creationId xmlns:a16="http://schemas.microsoft.com/office/drawing/2014/main" id="{5F4F0A5A-590C-479C-9E47-C83781F7D95B}"/>
              </a:ext>
            </a:extLst>
          </p:cNvPr>
          <p:cNvSpPr txBox="1"/>
          <p:nvPr/>
        </p:nvSpPr>
        <p:spPr>
          <a:xfrm>
            <a:off x="2445438" y="5823805"/>
            <a:ext cx="869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Laser Marker</a:t>
            </a:r>
          </a:p>
        </p:txBody>
      </p:sp>
      <p:sp>
        <p:nvSpPr>
          <p:cNvPr id="152" name="TextBox 123">
            <a:extLst>
              <a:ext uri="{FF2B5EF4-FFF2-40B4-BE49-F238E27FC236}">
                <a16:creationId xmlns:a16="http://schemas.microsoft.com/office/drawing/2014/main" id="{1EA48147-6C1E-4BDE-B537-8EE0169B354A}"/>
              </a:ext>
            </a:extLst>
          </p:cNvPr>
          <p:cNvSpPr txBox="1"/>
          <p:nvPr/>
        </p:nvSpPr>
        <p:spPr>
          <a:xfrm>
            <a:off x="413842" y="5930845"/>
            <a:ext cx="1537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Handling System (PC, SPS)</a:t>
            </a:r>
          </a:p>
        </p:txBody>
      </p:sp>
      <p:sp>
        <p:nvSpPr>
          <p:cNvPr id="153" name="TextBox 125">
            <a:extLst>
              <a:ext uri="{FF2B5EF4-FFF2-40B4-BE49-F238E27FC236}">
                <a16:creationId xmlns:a16="http://schemas.microsoft.com/office/drawing/2014/main" id="{63DF8C22-A3D0-4EB0-A820-D2D59D37997F}"/>
              </a:ext>
            </a:extLst>
          </p:cNvPr>
          <p:cNvSpPr txBox="1"/>
          <p:nvPr/>
        </p:nvSpPr>
        <p:spPr>
          <a:xfrm>
            <a:off x="2866099" y="4570614"/>
            <a:ext cx="659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/>
              <a:t>USB / LAN</a:t>
            </a:r>
            <a:endParaRPr lang="en-US" sz="900" dirty="0"/>
          </a:p>
        </p:txBody>
      </p:sp>
      <p:pic>
        <p:nvPicPr>
          <p:cNvPr id="154" name="Picture 127">
            <a:extLst>
              <a:ext uri="{FF2B5EF4-FFF2-40B4-BE49-F238E27FC236}">
                <a16:creationId xmlns:a16="http://schemas.microsoft.com/office/drawing/2014/main" id="{E7ACECA4-D3DF-474F-A1F2-26262BB41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8" y="1602867"/>
            <a:ext cx="1610981" cy="612943"/>
          </a:xfrm>
          <a:prstGeom prst="rect">
            <a:avLst/>
          </a:prstGeom>
        </p:spPr>
      </p:pic>
      <p:sp>
        <p:nvSpPr>
          <p:cNvPr id="155" name="Oval 128">
            <a:extLst>
              <a:ext uri="{FF2B5EF4-FFF2-40B4-BE49-F238E27FC236}">
                <a16:creationId xmlns:a16="http://schemas.microsoft.com/office/drawing/2014/main" id="{043A0005-C4DB-4EFA-8770-4FD7E4CB0162}"/>
              </a:ext>
            </a:extLst>
          </p:cNvPr>
          <p:cNvSpPr/>
          <p:nvPr/>
        </p:nvSpPr>
        <p:spPr>
          <a:xfrm>
            <a:off x="6193449" y="1766717"/>
            <a:ext cx="288000" cy="28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29">
            <a:extLst>
              <a:ext uri="{FF2B5EF4-FFF2-40B4-BE49-F238E27FC236}">
                <a16:creationId xmlns:a16="http://schemas.microsoft.com/office/drawing/2014/main" id="{F2CF8393-1197-4BA5-ABDB-8B95C3F110DC}"/>
              </a:ext>
            </a:extLst>
          </p:cNvPr>
          <p:cNvSpPr txBox="1"/>
          <p:nvPr/>
        </p:nvSpPr>
        <p:spPr>
          <a:xfrm>
            <a:off x="4967082" y="1373390"/>
            <a:ext cx="2040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Optional Operator Panel </a:t>
            </a:r>
            <a:r>
              <a:rPr lang="de-DE" sz="1000" dirty="0"/>
              <a:t>(external)</a:t>
            </a:r>
            <a:endParaRPr lang="en-US" sz="1000" dirty="0"/>
          </a:p>
        </p:txBody>
      </p:sp>
      <p:cxnSp>
        <p:nvCxnSpPr>
          <p:cNvPr id="157" name="Elbow Connector 130">
            <a:extLst>
              <a:ext uri="{FF2B5EF4-FFF2-40B4-BE49-F238E27FC236}">
                <a16:creationId xmlns:a16="http://schemas.microsoft.com/office/drawing/2014/main" id="{5A21422B-1513-4243-B696-23073CB155E7}"/>
              </a:ext>
            </a:extLst>
          </p:cNvPr>
          <p:cNvCxnSpPr>
            <a:stCxn id="154" idx="2"/>
            <a:endCxn id="149" idx="0"/>
          </p:cNvCxnSpPr>
          <p:nvPr/>
        </p:nvCxnSpPr>
        <p:spPr>
          <a:xfrm rot="5400000">
            <a:off x="4599680" y="1822923"/>
            <a:ext cx="861062" cy="1646836"/>
          </a:xfrm>
          <a:prstGeom prst="bentConnector3">
            <a:avLst>
              <a:gd name="adj1" fmla="val 8355"/>
            </a:avLst>
          </a:prstGeom>
          <a:ln w="38100">
            <a:solidFill>
              <a:schemeClr val="tx1">
                <a:lumMod val="40000"/>
                <a:lumOff val="60000"/>
                <a:alpha val="6902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31">
            <a:extLst>
              <a:ext uri="{FF2B5EF4-FFF2-40B4-BE49-F238E27FC236}">
                <a16:creationId xmlns:a16="http://schemas.microsoft.com/office/drawing/2014/main" id="{FAFB9D13-45D4-4546-8668-2804BB2D6C60}"/>
              </a:ext>
            </a:extLst>
          </p:cNvPr>
          <p:cNvSpPr txBox="1"/>
          <p:nvPr/>
        </p:nvSpPr>
        <p:spPr>
          <a:xfrm>
            <a:off x="2639761" y="5204792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rgbClr val="002A5C"/>
                </a:solidFill>
                <a:latin typeface="Arial monospaced for SAP" panose="020B0609020202030204" pitchFamily="49" charset="0"/>
              </a:rPr>
              <a:t>VLM</a:t>
            </a:r>
          </a:p>
        </p:txBody>
      </p:sp>
      <p:sp>
        <p:nvSpPr>
          <p:cNvPr id="159" name="TextBox 132">
            <a:extLst>
              <a:ext uri="{FF2B5EF4-FFF2-40B4-BE49-F238E27FC236}">
                <a16:creationId xmlns:a16="http://schemas.microsoft.com/office/drawing/2014/main" id="{1A0AFBDE-897F-444E-B7ED-C745874D6602}"/>
              </a:ext>
            </a:extLst>
          </p:cNvPr>
          <p:cNvSpPr txBox="1"/>
          <p:nvPr/>
        </p:nvSpPr>
        <p:spPr>
          <a:xfrm>
            <a:off x="3540384" y="4537795"/>
            <a:ext cx="1426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>
                <a:solidFill>
                  <a:srgbClr val="FF0000"/>
                </a:solidFill>
              </a:rPr>
              <a:t>variable data (optional)</a:t>
            </a:r>
          </a:p>
          <a:p>
            <a:r>
              <a:rPr lang="de-DE" sz="1000" i="1">
                <a:solidFill>
                  <a:srgbClr val="FF0000"/>
                </a:solidFill>
              </a:rPr>
              <a:t>control (optional)</a:t>
            </a:r>
            <a:endParaRPr lang="de-DE" sz="1000" i="1" dirty="0">
              <a:solidFill>
                <a:srgbClr val="FF0000"/>
              </a:solidFill>
            </a:endParaRPr>
          </a:p>
        </p:txBody>
      </p:sp>
      <p:cxnSp>
        <p:nvCxnSpPr>
          <p:cNvPr id="160" name="Straight Connector 11">
            <a:extLst>
              <a:ext uri="{FF2B5EF4-FFF2-40B4-BE49-F238E27FC236}">
                <a16:creationId xmlns:a16="http://schemas.microsoft.com/office/drawing/2014/main" id="{BABDF8DC-1BD7-449B-B6B8-30463110DA98}"/>
              </a:ext>
            </a:extLst>
          </p:cNvPr>
          <p:cNvCxnSpPr>
            <a:stCxn id="168" idx="2"/>
            <a:endCxn id="76" idx="0"/>
          </p:cNvCxnSpPr>
          <p:nvPr/>
        </p:nvCxnSpPr>
        <p:spPr>
          <a:xfrm>
            <a:off x="2881229" y="4429016"/>
            <a:ext cx="8016" cy="653383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79">
            <a:extLst>
              <a:ext uri="{FF2B5EF4-FFF2-40B4-BE49-F238E27FC236}">
                <a16:creationId xmlns:a16="http://schemas.microsoft.com/office/drawing/2014/main" id="{5CDC760B-4DEE-494A-9DC9-5CAA647E3771}"/>
              </a:ext>
            </a:extLst>
          </p:cNvPr>
          <p:cNvSpPr txBox="1"/>
          <p:nvPr/>
        </p:nvSpPr>
        <p:spPr>
          <a:xfrm>
            <a:off x="-49560" y="4144287"/>
            <a:ext cx="5501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>
                <a:solidFill>
                  <a:srgbClr val="FF0000"/>
                </a:solidFill>
              </a:rPr>
              <a:t>control</a:t>
            </a:r>
          </a:p>
          <a:p>
            <a:r>
              <a:rPr lang="de-DE" sz="1000" i="1">
                <a:solidFill>
                  <a:srgbClr val="FF0000"/>
                </a:solidFill>
              </a:rPr>
              <a:t>-start</a:t>
            </a:r>
          </a:p>
          <a:p>
            <a:r>
              <a:rPr lang="de-DE" sz="1000" i="1">
                <a:solidFill>
                  <a:srgbClr val="FF0000"/>
                </a:solidFill>
              </a:rPr>
              <a:t>-stop</a:t>
            </a:r>
          </a:p>
          <a:p>
            <a:r>
              <a:rPr lang="de-DE" sz="1000" i="1">
                <a:solidFill>
                  <a:srgbClr val="FF0000"/>
                </a:solidFill>
              </a:rPr>
              <a:t>-load</a:t>
            </a:r>
          </a:p>
          <a:p>
            <a:r>
              <a:rPr lang="de-DE" sz="1000" i="1">
                <a:solidFill>
                  <a:srgbClr val="FF0000"/>
                </a:solidFill>
              </a:rPr>
              <a:t>- …</a:t>
            </a:r>
            <a:endParaRPr lang="de-DE" sz="1000" i="1" dirty="0">
              <a:solidFill>
                <a:srgbClr val="FF0000"/>
              </a:solidFill>
            </a:endParaRPr>
          </a:p>
        </p:txBody>
      </p:sp>
      <p:cxnSp>
        <p:nvCxnSpPr>
          <p:cNvPr id="162" name="Straight Connector 87">
            <a:extLst>
              <a:ext uri="{FF2B5EF4-FFF2-40B4-BE49-F238E27FC236}">
                <a16:creationId xmlns:a16="http://schemas.microsoft.com/office/drawing/2014/main" id="{F6D029EE-A8F3-48D9-9AFC-1D9F7240ED19}"/>
              </a:ext>
            </a:extLst>
          </p:cNvPr>
          <p:cNvCxnSpPr/>
          <p:nvPr/>
        </p:nvCxnSpPr>
        <p:spPr>
          <a:xfrm flipV="1">
            <a:off x="1559375" y="2925809"/>
            <a:ext cx="0" cy="134296"/>
          </a:xfrm>
          <a:prstGeom prst="line">
            <a:avLst/>
          </a:prstGeom>
          <a:ln w="38100">
            <a:solidFill>
              <a:srgbClr val="AC170C">
                <a:alpha val="6902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89">
            <a:extLst>
              <a:ext uri="{FF2B5EF4-FFF2-40B4-BE49-F238E27FC236}">
                <a16:creationId xmlns:a16="http://schemas.microsoft.com/office/drawing/2014/main" id="{C89BB7D8-3651-4EF4-8C45-87259A32D014}"/>
              </a:ext>
            </a:extLst>
          </p:cNvPr>
          <p:cNvSpPr txBox="1"/>
          <p:nvPr/>
        </p:nvSpPr>
        <p:spPr>
          <a:xfrm>
            <a:off x="2031402" y="4512464"/>
            <a:ext cx="8707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000" i="1">
                <a:solidFill>
                  <a:srgbClr val="FF0000"/>
                </a:solidFill>
              </a:rPr>
              <a:t>control,</a:t>
            </a:r>
          </a:p>
          <a:p>
            <a:pPr algn="r"/>
            <a:r>
              <a:rPr lang="de-DE" sz="1000" i="1">
                <a:solidFill>
                  <a:srgbClr val="FF0000"/>
                </a:solidFill>
              </a:rPr>
              <a:t>layout,</a:t>
            </a:r>
          </a:p>
          <a:p>
            <a:pPr algn="r"/>
            <a:r>
              <a:rPr lang="de-DE" sz="1000" i="1">
                <a:solidFill>
                  <a:srgbClr val="FF0000"/>
                </a:solidFill>
              </a:rPr>
              <a:t>variable data</a:t>
            </a:r>
            <a:endParaRPr lang="de-DE" sz="1000" i="1" dirty="0">
              <a:solidFill>
                <a:srgbClr val="FF0000"/>
              </a:solidFill>
            </a:endParaRPr>
          </a:p>
        </p:txBody>
      </p:sp>
      <p:sp>
        <p:nvSpPr>
          <p:cNvPr id="164" name="TextBox 93">
            <a:extLst>
              <a:ext uri="{FF2B5EF4-FFF2-40B4-BE49-F238E27FC236}">
                <a16:creationId xmlns:a16="http://schemas.microsoft.com/office/drawing/2014/main" id="{BDA25430-671A-4AED-BF40-9912D0884A0D}"/>
              </a:ext>
            </a:extLst>
          </p:cNvPr>
          <p:cNvSpPr txBox="1"/>
          <p:nvPr/>
        </p:nvSpPr>
        <p:spPr>
          <a:xfrm>
            <a:off x="266759" y="3590332"/>
            <a:ext cx="7088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Parallel I/O</a:t>
            </a:r>
            <a:endParaRPr lang="en-US" sz="900" dirty="0"/>
          </a:p>
        </p:txBody>
      </p:sp>
      <p:cxnSp>
        <p:nvCxnSpPr>
          <p:cNvPr id="165" name="Straight Connector 95">
            <a:extLst>
              <a:ext uri="{FF2B5EF4-FFF2-40B4-BE49-F238E27FC236}">
                <a16:creationId xmlns:a16="http://schemas.microsoft.com/office/drawing/2014/main" id="{2FDF7B30-1823-4121-A27A-DCEC259066B8}"/>
              </a:ext>
            </a:extLst>
          </p:cNvPr>
          <p:cNvCxnSpPr>
            <a:stCxn id="149" idx="0"/>
          </p:cNvCxnSpPr>
          <p:nvPr/>
        </p:nvCxnSpPr>
        <p:spPr>
          <a:xfrm flipH="1" flipV="1">
            <a:off x="4206792" y="2925809"/>
            <a:ext cx="1" cy="151063"/>
          </a:xfrm>
          <a:prstGeom prst="line">
            <a:avLst/>
          </a:prstGeom>
          <a:ln w="38100">
            <a:solidFill>
              <a:srgbClr val="AC170C">
                <a:alpha val="6902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96">
            <a:extLst>
              <a:ext uri="{FF2B5EF4-FFF2-40B4-BE49-F238E27FC236}">
                <a16:creationId xmlns:a16="http://schemas.microsoft.com/office/drawing/2014/main" id="{FC776DD0-CB60-4BEC-AFB5-774D3E4C4085}"/>
              </a:ext>
            </a:extLst>
          </p:cNvPr>
          <p:cNvCxnSpPr/>
          <p:nvPr/>
        </p:nvCxnSpPr>
        <p:spPr>
          <a:xfrm>
            <a:off x="2086903" y="4182180"/>
            <a:ext cx="240900" cy="0"/>
          </a:xfrm>
          <a:prstGeom prst="line">
            <a:avLst/>
          </a:prstGeom>
          <a:ln w="9525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Rectangle 99">
            <a:extLst>
              <a:ext uri="{FF2B5EF4-FFF2-40B4-BE49-F238E27FC236}">
                <a16:creationId xmlns:a16="http://schemas.microsoft.com/office/drawing/2014/main" id="{8905BD59-23FD-44B1-835F-8E4CC471B2E0}"/>
              </a:ext>
            </a:extLst>
          </p:cNvPr>
          <p:cNvSpPr/>
          <p:nvPr/>
        </p:nvSpPr>
        <p:spPr>
          <a:xfrm>
            <a:off x="1029302" y="3949740"/>
            <a:ext cx="1069672" cy="46488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b="1" dirty="0">
                <a:solidFill>
                  <a:srgbClr val="000000"/>
                </a:solidFill>
              </a:rPr>
              <a:t>HDD</a:t>
            </a:r>
          </a:p>
          <a:p>
            <a:r>
              <a:rPr lang="de-DE" sz="1000" dirty="0">
                <a:solidFill>
                  <a:srgbClr val="000000"/>
                </a:solidFill>
              </a:rPr>
              <a:t>- Recipes etc.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68" name="Rectangle 98">
            <a:extLst>
              <a:ext uri="{FF2B5EF4-FFF2-40B4-BE49-F238E27FC236}">
                <a16:creationId xmlns:a16="http://schemas.microsoft.com/office/drawing/2014/main" id="{A6A10431-8447-4196-B257-E8CE51A66C8E}"/>
              </a:ext>
            </a:extLst>
          </p:cNvPr>
          <p:cNvSpPr/>
          <p:nvPr/>
        </p:nvSpPr>
        <p:spPr>
          <a:xfrm>
            <a:off x="2329857" y="3074501"/>
            <a:ext cx="1102743" cy="135451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b="1" dirty="0">
                <a:solidFill>
                  <a:srgbClr val="000000"/>
                </a:solidFill>
              </a:rPr>
              <a:t>ITX PC</a:t>
            </a:r>
          </a:p>
          <a:p>
            <a:pPr marL="88900" indent="-88900">
              <a:buFontTx/>
              <a:buChar char="-"/>
            </a:pPr>
            <a:r>
              <a:rPr lang="de-DE" sz="1000" dirty="0">
                <a:solidFill>
                  <a:srgbClr val="000000"/>
                </a:solidFill>
              </a:rPr>
              <a:t>Windows 10</a:t>
            </a:r>
          </a:p>
          <a:p>
            <a:pPr marL="88900" indent="-88900">
              <a:buFontTx/>
              <a:buChar char="-"/>
            </a:pPr>
            <a:r>
              <a:rPr lang="de-DE" sz="1000" dirty="0">
                <a:solidFill>
                  <a:srgbClr val="000000"/>
                </a:solidFill>
              </a:rPr>
              <a:t>VLM</a:t>
            </a:r>
          </a:p>
          <a:p>
            <a:pPr marL="88900" indent="-88900">
              <a:buFontTx/>
              <a:buChar char="-"/>
            </a:pPr>
            <a:r>
              <a:rPr lang="de-DE" sz="1000" dirty="0">
                <a:solidFill>
                  <a:srgbClr val="000000"/>
                </a:solidFill>
              </a:rPr>
              <a:t>VMC</a:t>
            </a:r>
          </a:p>
          <a:p>
            <a:pPr marL="88900" indent="-88900">
              <a:buFontTx/>
              <a:buChar char="-"/>
            </a:pPr>
            <a:r>
              <a:rPr lang="de-DE" sz="1000" dirty="0">
                <a:solidFill>
                  <a:srgbClr val="000000"/>
                </a:solidFill>
              </a:rPr>
              <a:t>Laser Console</a:t>
            </a:r>
          </a:p>
          <a:p>
            <a:pPr marL="88900" indent="-88900">
              <a:buFontTx/>
              <a:buChar char="-"/>
            </a:pPr>
            <a:r>
              <a:rPr lang="de-DE" sz="1000" dirty="0">
                <a:solidFill>
                  <a:srgbClr val="000000"/>
                </a:solidFill>
              </a:rPr>
              <a:t>RCU.exe</a:t>
            </a:r>
          </a:p>
          <a:p>
            <a:pPr marL="88900" indent="-88900">
              <a:buFontTx/>
              <a:buChar char="-"/>
            </a:pPr>
            <a:r>
              <a:rPr lang="de-DE" sz="1000" dirty="0">
                <a:solidFill>
                  <a:srgbClr val="000000"/>
                </a:solidFill>
              </a:rPr>
              <a:t>System data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69" name="TextBox 97">
            <a:extLst>
              <a:ext uri="{FF2B5EF4-FFF2-40B4-BE49-F238E27FC236}">
                <a16:creationId xmlns:a16="http://schemas.microsoft.com/office/drawing/2014/main" id="{58D78051-DFD4-4976-B4FF-9FE66CB3FB01}"/>
              </a:ext>
            </a:extLst>
          </p:cNvPr>
          <p:cNvSpPr txBox="1"/>
          <p:nvPr/>
        </p:nvSpPr>
        <p:spPr>
          <a:xfrm>
            <a:off x="2004471" y="3983994"/>
            <a:ext cx="437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rgbClr val="FF0000"/>
                </a:solidFill>
              </a:rPr>
              <a:t>Data</a:t>
            </a:r>
          </a:p>
        </p:txBody>
      </p:sp>
      <p:pic>
        <p:nvPicPr>
          <p:cNvPr id="170" name="Picture 2">
            <a:extLst>
              <a:ext uri="{FF2B5EF4-FFF2-40B4-BE49-F238E27FC236}">
                <a16:creationId xmlns:a16="http://schemas.microsoft.com/office/drawing/2014/main" id="{B6A3BB4A-43D5-4E40-BBD5-5A343736F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1223978" y="3563672"/>
            <a:ext cx="95295" cy="4635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Grafik 170">
            <a:extLst>
              <a:ext uri="{FF2B5EF4-FFF2-40B4-BE49-F238E27FC236}">
                <a16:creationId xmlns:a16="http://schemas.microsoft.com/office/drawing/2014/main" id="{13E71A0F-F5A4-4FC2-9930-22BE4CE2A9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68" b="96903" l="2143" r="94762">
                        <a14:foregroundMark x1="5238" y1="5282" x2="48810" y2="61566"/>
                        <a14:foregroundMark x1="48810" y1="61566" x2="69524" y2="69763"/>
                        <a14:foregroundMark x1="69524" y1="69763" x2="68333" y2="63024"/>
                        <a14:foregroundMark x1="5714" y1="4372" x2="72857" y2="2914"/>
                        <a14:foregroundMark x1="5238" y1="8015" x2="6190" y2="63388"/>
                        <a14:foregroundMark x1="6190" y1="63388" x2="4286" y2="65756"/>
                        <a14:foregroundMark x1="3682" y1="42623" x2="3928" y2="52284"/>
                        <a14:foregroundMark x1="74524" y1="4372" x2="88095" y2="12022"/>
                        <a14:foregroundMark x1="65714" y1="7104" x2="87857" y2="41894"/>
                        <a14:foregroundMark x1="87857" y1="41894" x2="88095" y2="59381"/>
                        <a14:foregroundMark x1="64762" y1="21494" x2="70714" y2="39891"/>
                        <a14:foregroundMark x1="70714" y1="39891" x2="69048" y2="59199"/>
                        <a14:foregroundMark x1="69048" y1="59199" x2="67143" y2="57741"/>
                        <a14:foregroundMark x1="12619" y1="22404" x2="13810" y2="41894"/>
                        <a14:foregroundMark x1="13810" y1="41894" x2="13095" y2="40984"/>
                        <a14:foregroundMark x1="19762" y1="24772" x2="20238" y2="47905"/>
                        <a14:foregroundMark x1="20238" y1="47905" x2="17143" y2="44627"/>
                        <a14:foregroundMark x1="75714" y1="7286" x2="75476" y2="23133"/>
                        <a14:foregroundMark x1="79286" y1="11658" x2="77143" y2="22769"/>
                        <a14:foregroundMark x1="87143" y1="14390" x2="84524" y2="24408"/>
                        <a14:foregroundMark x1="74048" y1="29508" x2="73095" y2="45537"/>
                        <a14:foregroundMark x1="81190" y1="42623" x2="80714" y2="49545"/>
                        <a14:foregroundMark x1="94762" y1="31148" x2="92143" y2="49909"/>
                        <a14:foregroundMark x1="85476" y1="64299" x2="86667" y2="70128"/>
                        <a14:foregroundMark x1="75000" y1="62295" x2="75000" y2="65756"/>
                        <a14:foregroundMark x1="87143" y1="62295" x2="87143" y2="66667"/>
                        <a14:foregroundMark x1="12619" y1="62113" x2="35952" y2="63206"/>
                        <a14:foregroundMark x1="35952" y1="63206" x2="42857" y2="59016"/>
                        <a14:foregroundMark x1="30714" y1="24772" x2="37619" y2="34244"/>
                        <a14:foregroundMark x1="44762" y1="24408" x2="41190" y2="32240"/>
                        <a14:foregroundMark x1="53810" y1="23497" x2="56905" y2="44627"/>
                        <a14:foregroundMark x1="45238" y1="33880" x2="48095" y2="47541"/>
                        <a14:foregroundMark x1="49048" y1="27869" x2="52619" y2="42987"/>
                        <a14:foregroundMark x1="39762" y1="25501" x2="40714" y2="24408"/>
                        <a14:foregroundMark x1="2742" y1="34791" x2="2604" y2="35337"/>
                        <a14:foregroundMark x1="2788" y1="34608" x2="2742" y2="34791"/>
                        <a14:foregroundMark x1="3571" y1="31512" x2="2788" y2="34608"/>
                        <a14:foregroundMark x1="39048" y1="90528" x2="64048" y2="90893"/>
                        <a14:foregroundMark x1="64048" y1="90893" x2="75714" y2="90164"/>
                        <a14:foregroundMark x1="14524" y1="94536" x2="14524" y2="94536"/>
                        <a14:foregroundMark x1="71905" y1="96903" x2="71905" y2="96903"/>
                        <a14:backgroundMark x1="238" y1="34608" x2="238" y2="34608"/>
                        <a14:backgroundMark x1="476" y1="34791" x2="476" y2="34791"/>
                        <a14:backgroundMark x1="476" y1="38069" x2="476" y2="38069"/>
                        <a14:backgroundMark x1="952" y1="35337" x2="952" y2="42623"/>
                        <a14:backgroundMark x1="714" y1="52095" x2="238" y2="56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25" y="4901546"/>
            <a:ext cx="816129" cy="106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07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65" y="5082399"/>
            <a:ext cx="772159" cy="74486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556" y="5099922"/>
            <a:ext cx="1067637" cy="828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Laser Marker Control Concept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1574" y="1602713"/>
            <a:ext cx="4599757" cy="3998316"/>
          </a:xfrm>
        </p:spPr>
        <p:txBody>
          <a:bodyPr vert="horz" lIns="91440" tIns="45720" rIns="91440" bIns="45720" rtlCol="0">
            <a:normAutofit/>
          </a:bodyPr>
          <a:lstStyle/>
          <a:p>
            <a:pPr marL="180975" indent="-180975">
              <a:spcBef>
                <a:spcPts val="1800"/>
              </a:spcBef>
            </a:pPr>
            <a:r>
              <a:rPr lang="en-US" sz="1600" b="1" dirty="0">
                <a:solidFill>
                  <a:srgbClr val="000000"/>
                </a:solidFill>
              </a:rPr>
              <a:t>Windows 10 PC </a:t>
            </a:r>
            <a:r>
              <a:rPr lang="en-US" sz="1600" dirty="0">
                <a:solidFill>
                  <a:srgbClr val="000000"/>
                </a:solidFill>
              </a:rPr>
              <a:t>integrated into supply unit</a:t>
            </a:r>
          </a:p>
          <a:p>
            <a:pPr marL="446088" lvl="1" indent="-180975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</a:rPr>
              <a:t>Mini-ITX *) motherboard (170 mm x 170 mm)</a:t>
            </a:r>
          </a:p>
          <a:p>
            <a:pPr marL="446088" lvl="1" indent="-180975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</a:rPr>
              <a:t>High performance Intel CPU</a:t>
            </a:r>
          </a:p>
          <a:p>
            <a:pPr marL="446088" lvl="1" indent="-180975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</a:rPr>
              <a:t>Ethernet interface (TCP / IP)</a:t>
            </a:r>
          </a:p>
          <a:p>
            <a:pPr marL="446088" lvl="1" indent="-180975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</a:rPr>
              <a:t>External PC </a:t>
            </a:r>
            <a:r>
              <a:rPr lang="en-US" sz="1200">
                <a:solidFill>
                  <a:srgbClr val="000000"/>
                </a:solidFill>
              </a:rPr>
              <a:t>optionally possible (can only run VLM)</a:t>
            </a:r>
            <a:endParaRPr lang="en-US" sz="1200" dirty="0">
              <a:solidFill>
                <a:srgbClr val="000000"/>
              </a:solidFill>
            </a:endParaRPr>
          </a:p>
          <a:p>
            <a:pPr marL="446088" lvl="1" indent="-180975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</a:rPr>
              <a:t>Space savings in 19“ rack</a:t>
            </a:r>
          </a:p>
          <a:p>
            <a:pPr marL="180975" indent="-180975">
              <a:spcBef>
                <a:spcPts val="1800"/>
              </a:spcBef>
            </a:pPr>
            <a:r>
              <a:rPr lang="en-US" sz="1600" b="1" dirty="0">
                <a:solidFill>
                  <a:srgbClr val="000000"/>
                </a:solidFill>
              </a:rPr>
              <a:t>Active Laser Interface</a:t>
            </a:r>
            <a:r>
              <a:rPr lang="en-US" sz="1600" dirty="0">
                <a:solidFill>
                  <a:srgbClr val="000000"/>
                </a:solidFill>
              </a:rPr>
              <a:t> (ALI) board </a:t>
            </a:r>
          </a:p>
          <a:p>
            <a:pPr marL="447675" indent="-180975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</a:rPr>
              <a:t>Proprietary controller card </a:t>
            </a:r>
            <a:r>
              <a:rPr lang="en-US" sz="1200">
                <a:solidFill>
                  <a:srgbClr val="000000"/>
                </a:solidFill>
              </a:rPr>
              <a:t>for real-time synchronous </a:t>
            </a:r>
            <a:r>
              <a:rPr lang="en-US" sz="1200" dirty="0">
                <a:solidFill>
                  <a:srgbClr val="000000"/>
                </a:solidFill>
              </a:rPr>
              <a:t>scanner and laser operation</a:t>
            </a:r>
          </a:p>
          <a:p>
            <a:pPr marL="447675" indent="-180975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</a:rPr>
              <a:t>Real-time calculation of scanner control signals based on vector graphics or </a:t>
            </a:r>
            <a:r>
              <a:rPr lang="en-US" sz="1200">
                <a:solidFill>
                  <a:srgbClr val="000000"/>
                </a:solidFill>
              </a:rPr>
              <a:t>bitmap elements</a:t>
            </a:r>
          </a:p>
          <a:p>
            <a:pPr marL="447675" indent="-180975">
              <a:spcBef>
                <a:spcPts val="600"/>
              </a:spcBef>
            </a:pPr>
            <a:r>
              <a:rPr lang="en-US" sz="1200">
                <a:solidFill>
                  <a:srgbClr val="000000"/>
                </a:solidFill>
              </a:rPr>
              <a:t>Parallel interface for real-time marker control and control of machine actuators during marking job</a:t>
            </a:r>
            <a:endParaRPr lang="en-US" sz="1200" dirty="0">
              <a:solidFill>
                <a:srgbClr val="000000"/>
              </a:solidFill>
            </a:endParaRPr>
          </a:p>
          <a:p>
            <a:pPr marL="180975" indent="-180975">
              <a:spcBef>
                <a:spcPts val="1800"/>
              </a:spcBef>
            </a:pPr>
            <a:r>
              <a:rPr lang="en-US" sz="1600" b="1">
                <a:solidFill>
                  <a:srgbClr val="000000"/>
                </a:solidFill>
              </a:rPr>
              <a:t>Laser </a:t>
            </a:r>
            <a:r>
              <a:rPr lang="en-US" sz="1600" b="1" dirty="0">
                <a:solidFill>
                  <a:srgbClr val="000000"/>
                </a:solidFill>
              </a:rPr>
              <a:t>Source Control </a:t>
            </a:r>
            <a:r>
              <a:rPr lang="en-US" sz="1600" dirty="0">
                <a:solidFill>
                  <a:srgbClr val="000000"/>
                </a:solidFill>
              </a:rPr>
              <a:t>Board (LSC)</a:t>
            </a:r>
          </a:p>
          <a:p>
            <a:pPr marL="446088" lvl="1" indent="-180975">
              <a:spcBef>
                <a:spcPts val="600"/>
              </a:spcBef>
            </a:pPr>
            <a:r>
              <a:rPr lang="en-US" sz="1200">
                <a:solidFill>
                  <a:srgbClr val="000000"/>
                </a:solidFill>
              </a:rPr>
              <a:t>Controls </a:t>
            </a:r>
            <a:r>
              <a:rPr lang="en-US" sz="1200" dirty="0">
                <a:solidFill>
                  <a:srgbClr val="000000"/>
                </a:solidFill>
              </a:rPr>
              <a:t>all laser source </a:t>
            </a:r>
            <a:r>
              <a:rPr lang="en-US" sz="1200">
                <a:solidFill>
                  <a:srgbClr val="000000"/>
                </a:solidFill>
              </a:rPr>
              <a:t>related functions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50" name="Textfeld 15"/>
          <p:cNvSpPr txBox="1"/>
          <p:nvPr/>
        </p:nvSpPr>
        <p:spPr>
          <a:xfrm>
            <a:off x="838200" y="710876"/>
            <a:ext cx="110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5DA6"/>
                </a:solidFill>
              </a:rPr>
              <a:t>Hardware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6D847-A34D-4F75-AA3E-3214A5AB7FBE}" type="datetime1">
              <a:rPr lang="en-US" smtClean="0"/>
              <a:t>9/30/2022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24</a:t>
            </a:fld>
            <a:r>
              <a:t>    |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69008" y="6000537"/>
            <a:ext cx="2502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>
                <a:latin typeface="Arial" panose="020B0604020202020204" pitchFamily="34" charset="0"/>
                <a:cs typeface="Arial" panose="020B0604020202020204" pitchFamily="34" charset="0"/>
              </a:rPr>
              <a:t>*) ITX = Integrated Technology eXtended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646" l="940" r="9968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33501" y="2332075"/>
            <a:ext cx="1826673" cy="1617665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935197" y="1495622"/>
            <a:ext cx="3902042" cy="30218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Elbow Connector 66"/>
          <p:cNvCxnSpPr>
            <a:stCxn id="120" idx="1"/>
            <a:endCxn id="99" idx="3"/>
          </p:cNvCxnSpPr>
          <p:nvPr/>
        </p:nvCxnSpPr>
        <p:spPr>
          <a:xfrm rot="10800000">
            <a:off x="3432601" y="3751760"/>
            <a:ext cx="852051" cy="2054909"/>
          </a:xfrm>
          <a:prstGeom prst="bentConnector3">
            <a:avLst>
              <a:gd name="adj1" fmla="val 82616"/>
            </a:avLst>
          </a:prstGeom>
          <a:ln w="9525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82097" y="5578357"/>
            <a:ext cx="7793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/>
            </a:lvl1pPr>
          </a:lstStyle>
          <a:p>
            <a:r>
              <a:rPr lang="de-DE"/>
              <a:t>LAN (TCP/IP)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848768" y="1272739"/>
            <a:ext cx="100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/>
              <a:t>SUPPLY UNIT</a:t>
            </a:r>
            <a:endParaRPr lang="en-US" sz="1200" b="1"/>
          </a:p>
        </p:txBody>
      </p:sp>
      <p:sp>
        <p:nvSpPr>
          <p:cNvPr id="71" name="Rectangle 70"/>
          <p:cNvSpPr/>
          <p:nvPr/>
        </p:nvSpPr>
        <p:spPr>
          <a:xfrm>
            <a:off x="1007761" y="1590141"/>
            <a:ext cx="1102743" cy="1007029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b="1">
                <a:solidFill>
                  <a:srgbClr val="000000"/>
                </a:solidFill>
              </a:rPr>
              <a:t>Power Supply</a:t>
            </a:r>
          </a:p>
          <a:p>
            <a:pPr marL="88900" indent="-88900">
              <a:buFontTx/>
              <a:buChar char="-"/>
            </a:pPr>
            <a:r>
              <a:rPr lang="de-DE" sz="1000">
                <a:solidFill>
                  <a:srgbClr val="000000"/>
                </a:solidFill>
              </a:rPr>
              <a:t>PC</a:t>
            </a:r>
          </a:p>
          <a:p>
            <a:pPr marL="88900" indent="-88900">
              <a:buFontTx/>
              <a:buChar char="-"/>
            </a:pPr>
            <a:r>
              <a:rPr lang="de-DE" sz="1000">
                <a:solidFill>
                  <a:srgbClr val="000000"/>
                </a:solidFill>
              </a:rPr>
              <a:t>Laser</a:t>
            </a:r>
            <a:endParaRPr lang="en-US" sz="1000">
              <a:solidFill>
                <a:srgbClr val="000000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1572048" y="2942596"/>
            <a:ext cx="3499974" cy="0"/>
          </a:xfrm>
          <a:prstGeom prst="line">
            <a:avLst/>
          </a:prstGeom>
          <a:ln w="38100">
            <a:solidFill>
              <a:schemeClr val="accent2">
                <a:lumMod val="75000"/>
                <a:alpha val="6902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1" idx="2"/>
          </p:cNvCxnSpPr>
          <p:nvPr/>
        </p:nvCxnSpPr>
        <p:spPr>
          <a:xfrm flipV="1">
            <a:off x="1559133" y="2597170"/>
            <a:ext cx="0" cy="1361650"/>
          </a:xfrm>
          <a:prstGeom prst="line">
            <a:avLst/>
          </a:prstGeom>
          <a:ln w="38100">
            <a:solidFill>
              <a:schemeClr val="tx1">
                <a:lumMod val="40000"/>
                <a:lumOff val="60000"/>
                <a:alpha val="6902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4197828" y="2033143"/>
            <a:ext cx="11346" cy="1043729"/>
          </a:xfrm>
          <a:prstGeom prst="line">
            <a:avLst/>
          </a:prstGeom>
          <a:ln w="38100">
            <a:solidFill>
              <a:schemeClr val="tx1">
                <a:lumMod val="40000"/>
                <a:lumOff val="60000"/>
                <a:alpha val="6902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052485" y="2942009"/>
            <a:ext cx="0" cy="146590"/>
          </a:xfrm>
          <a:prstGeom prst="line">
            <a:avLst/>
          </a:prstGeom>
          <a:ln w="38100">
            <a:solidFill>
              <a:srgbClr val="AC170C">
                <a:alpha val="6902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6942428" y="2707055"/>
            <a:ext cx="4350" cy="516383"/>
          </a:xfrm>
          <a:prstGeom prst="line">
            <a:avLst/>
          </a:prstGeom>
          <a:ln w="38100">
            <a:solidFill>
              <a:srgbClr val="FF0000">
                <a:alpha val="6902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858275" y="2707728"/>
            <a:ext cx="0" cy="515710"/>
          </a:xfrm>
          <a:prstGeom prst="line">
            <a:avLst/>
          </a:prstGeom>
          <a:ln w="38100">
            <a:solidFill>
              <a:srgbClr val="FF0000">
                <a:alpha val="6902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171672" y="2719362"/>
            <a:ext cx="875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rgbClr val="AC170C"/>
                </a:solidFill>
              </a:rPr>
              <a:t>Laser Control</a:t>
            </a:r>
            <a:endParaRPr lang="en-US" sz="1000" dirty="0">
              <a:solidFill>
                <a:srgbClr val="AC170C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5052485" y="3060105"/>
            <a:ext cx="449292" cy="541766"/>
          </a:xfrm>
          <a:prstGeom prst="line">
            <a:avLst/>
          </a:prstGeom>
          <a:ln w="38100">
            <a:solidFill>
              <a:srgbClr val="AC170C">
                <a:alpha val="6902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1844246" y="2721277"/>
            <a:ext cx="5102532" cy="0"/>
          </a:xfrm>
          <a:prstGeom prst="line">
            <a:avLst/>
          </a:prstGeom>
          <a:ln w="38100">
            <a:solidFill>
              <a:srgbClr val="FF0000">
                <a:alpha val="6902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085006" y="2522455"/>
            <a:ext cx="1019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rgbClr val="FF0000"/>
                </a:solidFill>
              </a:rPr>
              <a:t>Scanner Control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13842" y="4590520"/>
            <a:ext cx="837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M-Functions</a:t>
            </a:r>
            <a:endParaRPr lang="en-US" sz="1000" dirty="0"/>
          </a:p>
        </p:txBody>
      </p:sp>
      <p:cxnSp>
        <p:nvCxnSpPr>
          <p:cNvPr id="86" name="Elbow Connector 85"/>
          <p:cNvCxnSpPr>
            <a:stCxn id="116" idx="1"/>
          </p:cNvCxnSpPr>
          <p:nvPr/>
        </p:nvCxnSpPr>
        <p:spPr>
          <a:xfrm rot="10800000" flipH="1">
            <a:off x="678993" y="3801702"/>
            <a:ext cx="339044" cy="2004966"/>
          </a:xfrm>
          <a:prstGeom prst="bentConnector3">
            <a:avLst>
              <a:gd name="adj1" fmla="val -67425"/>
            </a:avLst>
          </a:prstGeom>
          <a:ln w="9525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095750" y="3545972"/>
            <a:ext cx="240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006817" y="3317003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/>
              <a:t>USB</a:t>
            </a:r>
            <a:endParaRPr lang="en-US" sz="1000" b="1"/>
          </a:p>
        </p:txBody>
      </p:sp>
      <p:cxnSp>
        <p:nvCxnSpPr>
          <p:cNvPr id="92" name="Straight Connector 91"/>
          <p:cNvCxnSpPr/>
          <p:nvPr/>
        </p:nvCxnSpPr>
        <p:spPr>
          <a:xfrm>
            <a:off x="3438746" y="3516992"/>
            <a:ext cx="240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359752" y="3288023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/>
              <a:t>USB</a:t>
            </a:r>
            <a:endParaRPr lang="en-US" sz="1000" b="1"/>
          </a:p>
        </p:txBody>
      </p:sp>
      <p:sp>
        <p:nvSpPr>
          <p:cNvPr id="95" name="Rectangle 94"/>
          <p:cNvSpPr/>
          <p:nvPr/>
        </p:nvSpPr>
        <p:spPr>
          <a:xfrm>
            <a:off x="1019191" y="3060105"/>
            <a:ext cx="1069672" cy="82505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b="1">
                <a:solidFill>
                  <a:srgbClr val="000000"/>
                </a:solidFill>
              </a:rPr>
              <a:t>Active Laser Interface</a:t>
            </a:r>
            <a:br>
              <a:rPr lang="de-DE" sz="1200" b="1">
                <a:solidFill>
                  <a:srgbClr val="000000"/>
                </a:solidFill>
              </a:rPr>
            </a:br>
            <a:r>
              <a:rPr lang="de-DE" sz="1200" b="1">
                <a:solidFill>
                  <a:srgbClr val="000000"/>
                </a:solidFill>
              </a:rPr>
              <a:t>(ALI-Board)</a:t>
            </a:r>
            <a:endParaRPr lang="en-US" sz="1200" b="1">
              <a:solidFill>
                <a:srgbClr val="000000"/>
              </a:solidFill>
            </a:endParaRP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948" y="1599421"/>
            <a:ext cx="1610981" cy="612943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3039614" y="2155627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Operator Panel</a:t>
            </a:r>
            <a:endParaRPr lang="en-US" sz="1000" dirty="0"/>
          </a:p>
        </p:txBody>
      </p:sp>
      <p:sp>
        <p:nvSpPr>
          <p:cNvPr id="103" name="Oval 102"/>
          <p:cNvSpPr/>
          <p:nvPr/>
        </p:nvSpPr>
        <p:spPr>
          <a:xfrm>
            <a:off x="4268772" y="1763692"/>
            <a:ext cx="288000" cy="28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2602" y="3852637"/>
            <a:ext cx="1224431" cy="915614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>
            <a:off x="4848504" y="3848110"/>
            <a:ext cx="616295" cy="188534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5464363" y="4114120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b="1" dirty="0"/>
              <a:t>SUPPLY UNIT</a:t>
            </a:r>
            <a:endParaRPr lang="en-US" sz="800" b="1" dirty="0"/>
          </a:p>
        </p:txBody>
      </p:sp>
      <p:sp>
        <p:nvSpPr>
          <p:cNvPr id="107" name="Rectangle 106"/>
          <p:cNvSpPr/>
          <p:nvPr/>
        </p:nvSpPr>
        <p:spPr>
          <a:xfrm>
            <a:off x="3679143" y="3076872"/>
            <a:ext cx="1055299" cy="135451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b="1">
                <a:solidFill>
                  <a:srgbClr val="000000"/>
                </a:solidFill>
              </a:rPr>
              <a:t>Laser Source Control (LSC) Board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393897" y="5941511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Remote Host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445438" y="5823805"/>
            <a:ext cx="869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Laser Marker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413842" y="5930845"/>
            <a:ext cx="1537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Handling System (PC, SPS)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2866099" y="4570614"/>
            <a:ext cx="659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/>
              <a:t>USB / LAN</a:t>
            </a:r>
            <a:endParaRPr lang="en-US" sz="900" dirty="0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8" y="1602867"/>
            <a:ext cx="1610981" cy="612943"/>
          </a:xfrm>
          <a:prstGeom prst="rect">
            <a:avLst/>
          </a:prstGeom>
        </p:spPr>
      </p:pic>
      <p:sp>
        <p:nvSpPr>
          <p:cNvPr id="129" name="Oval 128"/>
          <p:cNvSpPr/>
          <p:nvPr/>
        </p:nvSpPr>
        <p:spPr>
          <a:xfrm>
            <a:off x="6193449" y="1766717"/>
            <a:ext cx="288000" cy="288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4967082" y="1373390"/>
            <a:ext cx="2040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Optional Operator Panel </a:t>
            </a:r>
            <a:r>
              <a:rPr lang="de-DE" sz="1000" dirty="0"/>
              <a:t>(external)</a:t>
            </a:r>
            <a:endParaRPr lang="en-US" sz="1000" dirty="0"/>
          </a:p>
        </p:txBody>
      </p:sp>
      <p:cxnSp>
        <p:nvCxnSpPr>
          <p:cNvPr id="131" name="Elbow Connector 130"/>
          <p:cNvCxnSpPr>
            <a:stCxn id="128" idx="2"/>
            <a:endCxn id="107" idx="0"/>
          </p:cNvCxnSpPr>
          <p:nvPr/>
        </p:nvCxnSpPr>
        <p:spPr>
          <a:xfrm rot="5400000">
            <a:off x="4599680" y="1822923"/>
            <a:ext cx="861062" cy="1646836"/>
          </a:xfrm>
          <a:prstGeom prst="bentConnector3">
            <a:avLst>
              <a:gd name="adj1" fmla="val 8355"/>
            </a:avLst>
          </a:prstGeom>
          <a:ln w="38100">
            <a:solidFill>
              <a:schemeClr val="tx1">
                <a:lumMod val="40000"/>
                <a:lumOff val="60000"/>
                <a:alpha val="6902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639761" y="5204792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rgbClr val="002A5C"/>
                </a:solidFill>
                <a:latin typeface="Arial monospaced for SAP" panose="020B0609020202030204" pitchFamily="49" charset="0"/>
              </a:rPr>
              <a:t>VLM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3540384" y="4537795"/>
            <a:ext cx="1426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>
                <a:solidFill>
                  <a:srgbClr val="FF0000"/>
                </a:solidFill>
              </a:rPr>
              <a:t>variable data (optional)</a:t>
            </a:r>
          </a:p>
          <a:p>
            <a:r>
              <a:rPr lang="de-DE" sz="1000" i="1">
                <a:solidFill>
                  <a:srgbClr val="FF0000"/>
                </a:solidFill>
              </a:rPr>
              <a:t>control (optional)</a:t>
            </a:r>
            <a:endParaRPr lang="de-DE" sz="1000" i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>
            <a:stCxn id="99" idx="2"/>
            <a:endCxn id="7" idx="0"/>
          </p:cNvCxnSpPr>
          <p:nvPr/>
        </p:nvCxnSpPr>
        <p:spPr>
          <a:xfrm>
            <a:off x="2881229" y="4429016"/>
            <a:ext cx="8016" cy="653383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-49560" y="4144287"/>
            <a:ext cx="5501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>
                <a:solidFill>
                  <a:srgbClr val="FF0000"/>
                </a:solidFill>
              </a:rPr>
              <a:t>control</a:t>
            </a:r>
          </a:p>
          <a:p>
            <a:r>
              <a:rPr lang="de-DE" sz="1000" i="1">
                <a:solidFill>
                  <a:srgbClr val="FF0000"/>
                </a:solidFill>
              </a:rPr>
              <a:t>-start</a:t>
            </a:r>
          </a:p>
          <a:p>
            <a:r>
              <a:rPr lang="de-DE" sz="1000" i="1">
                <a:solidFill>
                  <a:srgbClr val="FF0000"/>
                </a:solidFill>
              </a:rPr>
              <a:t>-stop</a:t>
            </a:r>
          </a:p>
          <a:p>
            <a:r>
              <a:rPr lang="de-DE" sz="1000" i="1">
                <a:solidFill>
                  <a:srgbClr val="FF0000"/>
                </a:solidFill>
              </a:rPr>
              <a:t>-load</a:t>
            </a:r>
          </a:p>
          <a:p>
            <a:r>
              <a:rPr lang="de-DE" sz="1000" i="1">
                <a:solidFill>
                  <a:srgbClr val="FF0000"/>
                </a:solidFill>
              </a:rPr>
              <a:t>- …</a:t>
            </a:r>
            <a:endParaRPr lang="de-DE" sz="1000" i="1" dirty="0">
              <a:solidFill>
                <a:srgbClr val="FF0000"/>
              </a:solidFill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1559375" y="2925809"/>
            <a:ext cx="0" cy="134296"/>
          </a:xfrm>
          <a:prstGeom prst="line">
            <a:avLst/>
          </a:prstGeom>
          <a:ln w="38100">
            <a:solidFill>
              <a:srgbClr val="AC170C">
                <a:alpha val="6902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031402" y="4512464"/>
            <a:ext cx="8707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000" i="1">
                <a:solidFill>
                  <a:srgbClr val="FF0000"/>
                </a:solidFill>
              </a:rPr>
              <a:t>control,</a:t>
            </a:r>
          </a:p>
          <a:p>
            <a:pPr algn="r"/>
            <a:r>
              <a:rPr lang="de-DE" sz="1000" i="1">
                <a:solidFill>
                  <a:srgbClr val="FF0000"/>
                </a:solidFill>
              </a:rPr>
              <a:t>layout,</a:t>
            </a:r>
          </a:p>
          <a:p>
            <a:pPr algn="r"/>
            <a:r>
              <a:rPr lang="de-DE" sz="1000" i="1">
                <a:solidFill>
                  <a:srgbClr val="FF0000"/>
                </a:solidFill>
              </a:rPr>
              <a:t>variable data</a:t>
            </a:r>
            <a:endParaRPr lang="de-DE" sz="1000" i="1" dirty="0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66759" y="3590332"/>
            <a:ext cx="7088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Parallel I/O</a:t>
            </a:r>
            <a:endParaRPr lang="en-US" sz="900" dirty="0"/>
          </a:p>
        </p:txBody>
      </p:sp>
      <p:cxnSp>
        <p:nvCxnSpPr>
          <p:cNvPr id="96" name="Straight Connector 95"/>
          <p:cNvCxnSpPr>
            <a:stCxn id="107" idx="0"/>
          </p:cNvCxnSpPr>
          <p:nvPr/>
        </p:nvCxnSpPr>
        <p:spPr>
          <a:xfrm flipH="1" flipV="1">
            <a:off x="4206792" y="2925809"/>
            <a:ext cx="1" cy="151063"/>
          </a:xfrm>
          <a:prstGeom prst="line">
            <a:avLst/>
          </a:prstGeom>
          <a:ln w="38100">
            <a:solidFill>
              <a:srgbClr val="AC170C">
                <a:alpha val="6902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2086903" y="4182180"/>
            <a:ext cx="240900" cy="0"/>
          </a:xfrm>
          <a:prstGeom prst="line">
            <a:avLst/>
          </a:prstGeom>
          <a:ln w="9525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1029302" y="3949740"/>
            <a:ext cx="1069672" cy="46488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b="1" dirty="0">
                <a:solidFill>
                  <a:srgbClr val="000000"/>
                </a:solidFill>
              </a:rPr>
              <a:t>HDD</a:t>
            </a:r>
          </a:p>
          <a:p>
            <a:r>
              <a:rPr lang="de-DE" sz="1000" dirty="0">
                <a:solidFill>
                  <a:srgbClr val="000000"/>
                </a:solidFill>
              </a:rPr>
              <a:t>- Recipes etc.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2329857" y="3074501"/>
            <a:ext cx="1102743" cy="135451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b="1" dirty="0">
                <a:solidFill>
                  <a:srgbClr val="000000"/>
                </a:solidFill>
              </a:rPr>
              <a:t>ITX PC</a:t>
            </a:r>
          </a:p>
          <a:p>
            <a:pPr marL="88900" indent="-88900">
              <a:buFontTx/>
              <a:buChar char="-"/>
            </a:pPr>
            <a:r>
              <a:rPr lang="de-DE" sz="1000" dirty="0">
                <a:solidFill>
                  <a:srgbClr val="000000"/>
                </a:solidFill>
              </a:rPr>
              <a:t>Windows 10</a:t>
            </a:r>
          </a:p>
          <a:p>
            <a:pPr marL="88900" indent="-88900">
              <a:buFontTx/>
              <a:buChar char="-"/>
            </a:pPr>
            <a:r>
              <a:rPr lang="de-DE" sz="1000" dirty="0">
                <a:solidFill>
                  <a:srgbClr val="000000"/>
                </a:solidFill>
              </a:rPr>
              <a:t>VLM</a:t>
            </a:r>
          </a:p>
          <a:p>
            <a:pPr marL="88900" indent="-88900">
              <a:buFontTx/>
              <a:buChar char="-"/>
            </a:pPr>
            <a:r>
              <a:rPr lang="de-DE" sz="1000" dirty="0">
                <a:solidFill>
                  <a:srgbClr val="000000"/>
                </a:solidFill>
              </a:rPr>
              <a:t>VMC</a:t>
            </a:r>
          </a:p>
          <a:p>
            <a:pPr marL="88900" indent="-88900">
              <a:buFontTx/>
              <a:buChar char="-"/>
            </a:pPr>
            <a:r>
              <a:rPr lang="de-DE" sz="1000" dirty="0">
                <a:solidFill>
                  <a:srgbClr val="000000"/>
                </a:solidFill>
              </a:rPr>
              <a:t>Laser Console</a:t>
            </a:r>
          </a:p>
          <a:p>
            <a:pPr marL="88900" indent="-88900">
              <a:buFontTx/>
              <a:buChar char="-"/>
            </a:pPr>
            <a:r>
              <a:rPr lang="de-DE" sz="1000" dirty="0">
                <a:solidFill>
                  <a:srgbClr val="000000"/>
                </a:solidFill>
              </a:rPr>
              <a:t>RCU.exe</a:t>
            </a:r>
          </a:p>
          <a:p>
            <a:pPr marL="88900" indent="-88900">
              <a:buFontTx/>
              <a:buChar char="-"/>
            </a:pPr>
            <a:r>
              <a:rPr lang="de-DE" sz="1000" dirty="0">
                <a:solidFill>
                  <a:srgbClr val="000000"/>
                </a:solidFill>
              </a:rPr>
              <a:t>System data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004471" y="3983994"/>
            <a:ext cx="437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rgbClr val="FF0000"/>
                </a:solidFill>
              </a:rPr>
              <a:t>Data</a:t>
            </a:r>
          </a:p>
        </p:txBody>
      </p:sp>
      <p:pic>
        <p:nvPicPr>
          <p:cNvPr id="65" name="Picture 2">
            <a:extLst>
              <a:ext uri="{FF2B5EF4-FFF2-40B4-BE49-F238E27FC236}">
                <a16:creationId xmlns:a16="http://schemas.microsoft.com/office/drawing/2014/main" id="{A32436FC-28C1-4E63-971F-F7644D480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1223978" y="3563672"/>
            <a:ext cx="95295" cy="4635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740D0FA-896E-434A-90F5-86928794B7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68" b="96903" l="2143" r="94762">
                        <a14:foregroundMark x1="5238" y1="5282" x2="48810" y2="61566"/>
                        <a14:foregroundMark x1="48810" y1="61566" x2="69524" y2="69763"/>
                        <a14:foregroundMark x1="69524" y1="69763" x2="68333" y2="63024"/>
                        <a14:foregroundMark x1="5714" y1="4372" x2="72857" y2="2914"/>
                        <a14:foregroundMark x1="5238" y1="8015" x2="6190" y2="63388"/>
                        <a14:foregroundMark x1="6190" y1="63388" x2="4286" y2="65756"/>
                        <a14:foregroundMark x1="3682" y1="42623" x2="3928" y2="52284"/>
                        <a14:foregroundMark x1="74524" y1="4372" x2="88095" y2="12022"/>
                        <a14:foregroundMark x1="65714" y1="7104" x2="87857" y2="41894"/>
                        <a14:foregroundMark x1="87857" y1="41894" x2="88095" y2="59381"/>
                        <a14:foregroundMark x1="64762" y1="21494" x2="70714" y2="39891"/>
                        <a14:foregroundMark x1="70714" y1="39891" x2="69048" y2="59199"/>
                        <a14:foregroundMark x1="69048" y1="59199" x2="67143" y2="57741"/>
                        <a14:foregroundMark x1="12619" y1="22404" x2="13810" y2="41894"/>
                        <a14:foregroundMark x1="13810" y1="41894" x2="13095" y2="40984"/>
                        <a14:foregroundMark x1="19762" y1="24772" x2="20238" y2="47905"/>
                        <a14:foregroundMark x1="20238" y1="47905" x2="17143" y2="44627"/>
                        <a14:foregroundMark x1="75714" y1="7286" x2="75476" y2="23133"/>
                        <a14:foregroundMark x1="79286" y1="11658" x2="77143" y2="22769"/>
                        <a14:foregroundMark x1="87143" y1="14390" x2="84524" y2="24408"/>
                        <a14:foregroundMark x1="74048" y1="29508" x2="73095" y2="45537"/>
                        <a14:foregroundMark x1="81190" y1="42623" x2="80714" y2="49545"/>
                        <a14:foregroundMark x1="94762" y1="31148" x2="92143" y2="49909"/>
                        <a14:foregroundMark x1="85476" y1="64299" x2="86667" y2="70128"/>
                        <a14:foregroundMark x1="75000" y1="62295" x2="75000" y2="65756"/>
                        <a14:foregroundMark x1="87143" y1="62295" x2="87143" y2="66667"/>
                        <a14:foregroundMark x1="12619" y1="62113" x2="35952" y2="63206"/>
                        <a14:foregroundMark x1="35952" y1="63206" x2="42857" y2="59016"/>
                        <a14:foregroundMark x1="30714" y1="24772" x2="37619" y2="34244"/>
                        <a14:foregroundMark x1="44762" y1="24408" x2="41190" y2="32240"/>
                        <a14:foregroundMark x1="53810" y1="23497" x2="56905" y2="44627"/>
                        <a14:foregroundMark x1="45238" y1="33880" x2="48095" y2="47541"/>
                        <a14:foregroundMark x1="49048" y1="27869" x2="52619" y2="42987"/>
                        <a14:foregroundMark x1="39762" y1="25501" x2="40714" y2="24408"/>
                        <a14:foregroundMark x1="2742" y1="34791" x2="2604" y2="35337"/>
                        <a14:foregroundMark x1="2788" y1="34608" x2="2742" y2="34791"/>
                        <a14:foregroundMark x1="3571" y1="31512" x2="2788" y2="34608"/>
                        <a14:foregroundMark x1="39048" y1="90528" x2="64048" y2="90893"/>
                        <a14:foregroundMark x1="64048" y1="90893" x2="75714" y2="90164"/>
                        <a14:foregroundMark x1="14524" y1="94536" x2="14524" y2="94536"/>
                        <a14:foregroundMark x1="71905" y1="96903" x2="71905" y2="96903"/>
                        <a14:backgroundMark x1="238" y1="34608" x2="238" y2="34608"/>
                        <a14:backgroundMark x1="476" y1="34791" x2="476" y2="34791"/>
                        <a14:backgroundMark x1="476" y1="38069" x2="476" y2="38069"/>
                        <a14:backgroundMark x1="952" y1="35337" x2="952" y2="42623"/>
                        <a14:backgroundMark x1="714" y1="52095" x2="238" y2="56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25" y="4901546"/>
            <a:ext cx="816129" cy="106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58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Laser Console Software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0765" y="1599442"/>
            <a:ext cx="4639235" cy="32347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Software for Laser Source Control Board</a:t>
            </a:r>
          </a:p>
          <a:p>
            <a:r>
              <a:rPr lang="en-US" sz="1600" dirty="0">
                <a:solidFill>
                  <a:srgbClr val="000000"/>
                </a:solidFill>
              </a:rPr>
              <a:t>Primarily used for system setup</a:t>
            </a:r>
          </a:p>
          <a:p>
            <a:r>
              <a:rPr lang="en-US" sz="1600" dirty="0">
                <a:solidFill>
                  <a:srgbClr val="000000"/>
                </a:solidFill>
              </a:rPr>
              <a:t>Allows monitoring / controlling / testing of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</a:rPr>
              <a:t>Laser parameters / laser status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</a:rPr>
              <a:t>First-pulse suppression parameters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</a:rPr>
              <a:t>Shutter open / close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</a:rPr>
              <a:t>Positioning laser on / off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</a:rPr>
              <a:t>An unlimited number of axes of the handling system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</a:rPr>
              <a:t>M-Function I/</a:t>
            </a:r>
            <a:r>
              <a:rPr lang="en-US" sz="1200" dirty="0" err="1">
                <a:solidFill>
                  <a:srgbClr val="000000"/>
                </a:solidFill>
              </a:rPr>
              <a:t>Os</a:t>
            </a:r>
            <a:endParaRPr lang="en-US" sz="1200" dirty="0">
              <a:solidFill>
                <a:srgbClr val="000000"/>
              </a:solidFill>
            </a:endParaRPr>
          </a:p>
          <a:p>
            <a:pPr lvl="1"/>
            <a:r>
              <a:rPr lang="en-US" sz="1200" dirty="0">
                <a:solidFill>
                  <a:srgbClr val="000000"/>
                </a:solidFill>
              </a:rPr>
              <a:t>Error diagnostics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</a:rPr>
              <a:t>Version numbers of system components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</a:rPr>
              <a:t>Event log</a:t>
            </a:r>
            <a:endParaRPr lang="en-US" sz="1600" dirty="0">
              <a:solidFill>
                <a:srgbClr val="000000"/>
              </a:solidFill>
            </a:endParaRPr>
          </a:p>
          <a:p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31A6-1B55-4814-8E80-FBCB2EB2CA2B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25</a:t>
            </a:fld>
            <a:r>
              <a:t>    |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55" y="987601"/>
            <a:ext cx="5485474" cy="445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36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Laser Console Software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6395" y="1101010"/>
            <a:ext cx="5022939" cy="1814866"/>
          </a:xfrm>
        </p:spPr>
        <p:txBody>
          <a:bodyPr>
            <a:normAutofit/>
          </a:bodyPr>
          <a:lstStyle/>
          <a:p>
            <a:r>
              <a:rPr lang="de-DE" sz="1600" dirty="0">
                <a:solidFill>
                  <a:srgbClr val="000000"/>
                </a:solidFill>
              </a:rPr>
              <a:t>Axis / actuators can </a:t>
            </a:r>
            <a:r>
              <a:rPr lang="de-DE" sz="1600">
                <a:solidFill>
                  <a:srgbClr val="000000"/>
                </a:solidFill>
              </a:rPr>
              <a:t>be controlled via fieldbus </a:t>
            </a:r>
            <a:r>
              <a:rPr lang="de-DE" sz="1600" dirty="0">
                <a:solidFill>
                  <a:srgbClr val="000000"/>
                </a:solidFill>
              </a:rPr>
              <a:t>or parallel interface</a:t>
            </a:r>
          </a:p>
          <a:p>
            <a:r>
              <a:rPr lang="de-DE" sz="1600">
                <a:solidFill>
                  <a:srgbClr val="000000"/>
                </a:solidFill>
              </a:rPr>
              <a:t>Supported fieldbuses: CANopen</a:t>
            </a:r>
            <a:r>
              <a:rPr lang="de-DE" sz="1600" dirty="0">
                <a:solidFill>
                  <a:srgbClr val="000000"/>
                </a:solidFill>
              </a:rPr>
              <a:t>, ProfiNet, ProfiBus</a:t>
            </a:r>
          </a:p>
          <a:p>
            <a:r>
              <a:rPr lang="de-DE" sz="1600">
                <a:solidFill>
                  <a:srgbClr val="000000"/>
                </a:solidFill>
              </a:rPr>
              <a:t>Laser Console allows pin mapping of  M-Functions</a:t>
            </a:r>
            <a:endParaRPr lang="de-DE" sz="1600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31A6-1B55-4814-8E80-FBCB2EB2CA2B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26</a:t>
            </a:fld>
            <a:r>
              <a:t>    |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55" y="987601"/>
            <a:ext cx="5485474" cy="5038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261" y="3478364"/>
            <a:ext cx="3305638" cy="25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80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38200" y="991765"/>
            <a:ext cx="5363817" cy="22550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PowerLine E Air Series – At a Glance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61044" y="1257695"/>
            <a:ext cx="5523676" cy="4894191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Sub-system (class 4) for laser marking</a:t>
            </a:r>
          </a:p>
          <a:p>
            <a:r>
              <a:rPr lang="en-US" sz="1600" dirty="0">
                <a:solidFill>
                  <a:srgbClr val="000000"/>
                </a:solidFill>
              </a:rPr>
              <a:t>Configurable product :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Standard or high-performance scanners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High-quality f-Theta objectives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Beam expander with fixed or variable expansion factor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Parallel IO, Host communication (TCP/IP), </a:t>
            </a:r>
            <a:r>
              <a:rPr lang="en-US" sz="1400" dirty="0" err="1">
                <a:solidFill>
                  <a:srgbClr val="000000"/>
                </a:solidFill>
              </a:rPr>
              <a:t>CANBus</a:t>
            </a:r>
            <a:r>
              <a:rPr lang="en-US" sz="1400" dirty="0">
                <a:solidFill>
                  <a:srgbClr val="000000"/>
                </a:solidFill>
              </a:rPr>
              <a:t> etc.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Optional features: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Positioning laser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Internal power sensor</a:t>
            </a:r>
          </a:p>
          <a:p>
            <a:pPr lvl="1"/>
            <a:r>
              <a:rPr lang="de-DE" sz="1400" dirty="0">
                <a:solidFill>
                  <a:srgbClr val="000000"/>
                </a:solidFill>
              </a:rPr>
              <a:t>Fast focus module</a:t>
            </a:r>
          </a:p>
          <a:p>
            <a:pPr lvl="1"/>
            <a:r>
              <a:rPr lang="de-DE" sz="1400" dirty="0">
                <a:solidFill>
                  <a:srgbClr val="000000"/>
                </a:solidFill>
              </a:rPr>
              <a:t>Beam splitter / beam switch</a:t>
            </a:r>
          </a:p>
          <a:p>
            <a:pPr lvl="1"/>
            <a:r>
              <a:rPr lang="de-DE" sz="1400" dirty="0">
                <a:solidFill>
                  <a:srgbClr val="000000"/>
                </a:solidFill>
              </a:rPr>
              <a:t>Through-the-Lens Alignment</a:t>
            </a:r>
          </a:p>
          <a:p>
            <a:pPr lvl="1"/>
            <a:r>
              <a:rPr lang="de-DE" sz="1400" dirty="0">
                <a:solidFill>
                  <a:srgbClr val="000000"/>
                </a:solidFill>
              </a:rPr>
              <a:t>3D freeform marking</a:t>
            </a:r>
          </a:p>
          <a:p>
            <a:pPr lvl="1"/>
            <a:r>
              <a:rPr lang="de-DE" sz="1400" dirty="0">
                <a:solidFill>
                  <a:srgbClr val="000000"/>
                </a:solidFill>
              </a:rPr>
              <a:t>Marking on the fly</a:t>
            </a:r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Supply unit incl. PC (ITX), laser controller, scanner controller, power supply, operator panel, etc.</a:t>
            </a:r>
            <a:endParaRPr lang="en-US" sz="14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VLM marking software</a:t>
            </a:r>
            <a:r>
              <a:rPr lang="en-US" sz="1400" dirty="0">
                <a:solidFill>
                  <a:srgbClr val="000000"/>
                </a:solidFill>
              </a:rPr>
              <a:t> / Windows 10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A802E-51D7-4E85-83D6-A938F51D9EB1}" type="datetime1">
              <a:rPr lang="en-US" smtClean="0"/>
              <a:t>9/30/2022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27</a:t>
            </a:fld>
            <a:r>
              <a:t>    |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01" y="4656432"/>
            <a:ext cx="5156799" cy="14608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35" b="98137" l="0" r="98583">
                        <a14:foregroundMark x1="41599" y1="74534" x2="96964" y2="51139"/>
                        <a14:foregroundMark x1="96964" y1="51139" x2="96862" y2="60870"/>
                        <a14:foregroundMark x1="96964" y1="60870" x2="41599" y2="85921"/>
                        <a14:foregroundMark x1="41599" y1="85921" x2="41599" y2="85921"/>
                        <a14:foregroundMark x1="41599" y1="85714" x2="41599" y2="85714"/>
                        <a14:foregroundMark x1="41700" y1="86542" x2="41599" y2="74741"/>
                        <a14:foregroundMark x1="87753" y1="57971" x2="85425" y2="61491"/>
                        <a14:foregroundMark x1="86842" y1="63147" x2="86842" y2="63147"/>
                        <a14:foregroundMark x1="23178" y1="36025" x2="25304" y2="38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9156" y="1176394"/>
            <a:ext cx="3852438" cy="1883330"/>
          </a:xfrm>
          <a:prstGeom prst="rect">
            <a:avLst/>
          </a:prstGeom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" name="Group 13"/>
          <p:cNvGrpSpPr/>
          <p:nvPr/>
        </p:nvGrpSpPr>
        <p:grpSpPr>
          <a:xfrm>
            <a:off x="1031965" y="3246848"/>
            <a:ext cx="4971270" cy="1290068"/>
            <a:chOff x="1124730" y="3142420"/>
            <a:chExt cx="4785739" cy="115386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l="20999" t="-31" r="24607" b="90918"/>
            <a:stretch/>
          </p:blipFill>
          <p:spPr>
            <a:xfrm>
              <a:off x="2155938" y="3142420"/>
              <a:ext cx="2723322" cy="25386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4730" y="3477157"/>
              <a:ext cx="4785739" cy="819130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38200" y="3246848"/>
            <a:ext cx="5363817" cy="299492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17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38200" y="991765"/>
            <a:ext cx="5363817" cy="22550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PowerLine E Series – At a Glance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61044" y="1257695"/>
            <a:ext cx="5523676" cy="4894191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Sub-system (class 4) for laser marking</a:t>
            </a:r>
          </a:p>
          <a:p>
            <a:r>
              <a:rPr lang="en-US" sz="1600" dirty="0">
                <a:solidFill>
                  <a:srgbClr val="000000"/>
                </a:solidFill>
              </a:rPr>
              <a:t>IR, green and UV wavelength</a:t>
            </a:r>
          </a:p>
          <a:p>
            <a:r>
              <a:rPr lang="en-US" sz="1600" dirty="0">
                <a:solidFill>
                  <a:srgbClr val="000000"/>
                </a:solidFill>
              </a:rPr>
              <a:t>Configurable product :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Standard or high-performance scanners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High-quality f-Theta objectives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Beam expander with fixed or variable expansion factor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Parallel IO, Host communication (TCP/IP), </a:t>
            </a:r>
            <a:r>
              <a:rPr lang="en-US" sz="1400" dirty="0" err="1">
                <a:solidFill>
                  <a:srgbClr val="000000"/>
                </a:solidFill>
              </a:rPr>
              <a:t>CANBus</a:t>
            </a:r>
            <a:r>
              <a:rPr lang="en-US" sz="1400" dirty="0">
                <a:solidFill>
                  <a:srgbClr val="000000"/>
                </a:solidFill>
              </a:rPr>
              <a:t> etc.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Optional features: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Positioning laser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Internal power sensor</a:t>
            </a:r>
          </a:p>
          <a:p>
            <a:pPr lvl="1"/>
            <a:r>
              <a:rPr lang="de-DE" sz="1400" dirty="0">
                <a:solidFill>
                  <a:srgbClr val="000000"/>
                </a:solidFill>
              </a:rPr>
              <a:t>Fast focus module</a:t>
            </a:r>
          </a:p>
          <a:p>
            <a:pPr lvl="1"/>
            <a:r>
              <a:rPr lang="de-DE" sz="1400" dirty="0">
                <a:solidFill>
                  <a:srgbClr val="000000"/>
                </a:solidFill>
              </a:rPr>
              <a:t>Beam splitter / beam switch</a:t>
            </a:r>
          </a:p>
          <a:p>
            <a:pPr lvl="1"/>
            <a:r>
              <a:rPr lang="de-DE" sz="1400" dirty="0">
                <a:solidFill>
                  <a:srgbClr val="000000"/>
                </a:solidFill>
              </a:rPr>
              <a:t>Through-the-Lens Alignment</a:t>
            </a:r>
          </a:p>
          <a:p>
            <a:pPr lvl="1"/>
            <a:r>
              <a:rPr lang="de-DE" sz="1400" dirty="0">
                <a:solidFill>
                  <a:srgbClr val="000000"/>
                </a:solidFill>
              </a:rPr>
              <a:t>3D freeform marking</a:t>
            </a:r>
          </a:p>
          <a:p>
            <a:pPr lvl="1"/>
            <a:r>
              <a:rPr lang="de-DE" sz="1400" dirty="0">
                <a:solidFill>
                  <a:srgbClr val="000000"/>
                </a:solidFill>
              </a:rPr>
              <a:t>Marking on the fly</a:t>
            </a:r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Supply unit, external PC and chiller</a:t>
            </a:r>
            <a:endParaRPr lang="en-US" sz="14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Water-cooling</a:t>
            </a:r>
          </a:p>
          <a:p>
            <a:r>
              <a:rPr lang="en-US" sz="1600" dirty="0">
                <a:solidFill>
                  <a:srgbClr val="000000"/>
                </a:solidFill>
              </a:rPr>
              <a:t>VLM marking software / Windows 10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A802E-51D7-4E85-83D6-A938F51D9EB1}" type="datetime1">
              <a:rPr lang="en-US" smtClean="0"/>
              <a:t>9/30/2022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28</a:t>
            </a:fld>
            <a:r>
              <a:t>    |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8200" y="3246848"/>
            <a:ext cx="5363817" cy="299492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" b="98322" l="1058" r="98750">
                        <a14:foregroundMark x1="3173" y1="59860" x2="49615" y2="76364"/>
                        <a14:foregroundMark x1="49615" y1="76923" x2="35192" y2="77483"/>
                        <a14:foregroundMark x1="35000" y1="77622" x2="9423" y2="67972"/>
                        <a14:foregroundMark x1="9519" y1="68252" x2="3077" y2="60420"/>
                        <a14:foregroundMark x1="8173" y1="66573" x2="18269" y2="66993"/>
                        <a14:foregroundMark x1="2788" y1="57063" x2="18558" y2="65035"/>
                        <a14:foregroundMark x1="34038" y1="69790" x2="50192" y2="74685"/>
                        <a14:foregroundMark x1="3077" y1="66434" x2="6827" y2="62937"/>
                        <a14:foregroundMark x1="2885" y1="57063" x2="3269" y2="66154"/>
                        <a14:foregroundMark x1="3173" y1="67413" x2="4808" y2="67273"/>
                        <a14:foregroundMark x1="4904" y1="67273" x2="4712" y2="55105"/>
                        <a14:foregroundMark x1="4808" y1="55385" x2="2885" y2="56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56" y="867308"/>
            <a:ext cx="3417943" cy="2349836"/>
          </a:xfrm>
          <a:prstGeom prst="rect">
            <a:avLst/>
          </a:prstGeom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01" y="4660551"/>
            <a:ext cx="5126160" cy="145337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082911" y="3348089"/>
            <a:ext cx="4874393" cy="1036537"/>
            <a:chOff x="1203678" y="3545336"/>
            <a:chExt cx="4874393" cy="103653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r="13193"/>
            <a:stretch/>
          </p:blipFill>
          <p:spPr>
            <a:xfrm>
              <a:off x="1203678" y="3768494"/>
              <a:ext cx="4874393" cy="81337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/>
            <a:srcRect l="20999" t="-31" r="24607" b="90918"/>
            <a:stretch/>
          </p:blipFill>
          <p:spPr>
            <a:xfrm>
              <a:off x="2218804" y="3545336"/>
              <a:ext cx="2916000" cy="292572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3162967" y="4414330"/>
            <a:ext cx="29819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Length of PL E 40 and PL E 25 SHG laser head: 600 mm</a:t>
            </a:r>
          </a:p>
        </p:txBody>
      </p:sp>
    </p:spTree>
    <p:extLst>
      <p:ext uri="{BB962C8B-B14F-4D97-AF65-F5344CB8AC3E}">
        <p14:creationId xmlns:p14="http://schemas.microsoft.com/office/powerpoint/2010/main" val="595138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38200" y="991765"/>
            <a:ext cx="5363817" cy="22550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PowerLine F Series – At a Glance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61044" y="1257695"/>
            <a:ext cx="5523676" cy="4894191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Sub-system (class 4) for laser marking</a:t>
            </a:r>
          </a:p>
          <a:p>
            <a:r>
              <a:rPr lang="en-US" sz="1600" dirty="0">
                <a:solidFill>
                  <a:srgbClr val="000000"/>
                </a:solidFill>
              </a:rPr>
              <a:t>Configurable product :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Standard or high-performance scanners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High-quality f-Theta objectives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Beam expander with fixed or variable expansion factor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Parallel IO, Host communication (TCP/IP), </a:t>
            </a:r>
            <a:r>
              <a:rPr lang="en-US" sz="1400" dirty="0" err="1">
                <a:solidFill>
                  <a:srgbClr val="000000"/>
                </a:solidFill>
              </a:rPr>
              <a:t>CANBus</a:t>
            </a:r>
            <a:r>
              <a:rPr lang="en-US" sz="1400" dirty="0">
                <a:solidFill>
                  <a:srgbClr val="000000"/>
                </a:solidFill>
              </a:rPr>
              <a:t> etc.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Optional features: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Positioning laser</a:t>
            </a:r>
          </a:p>
          <a:p>
            <a:pPr lvl="1"/>
            <a:r>
              <a:rPr lang="de-DE" sz="1400" dirty="0">
                <a:solidFill>
                  <a:srgbClr val="000000"/>
                </a:solidFill>
              </a:rPr>
              <a:t>Fast focus module</a:t>
            </a:r>
          </a:p>
          <a:p>
            <a:pPr lvl="1"/>
            <a:r>
              <a:rPr lang="de-DE" sz="1400" dirty="0">
                <a:solidFill>
                  <a:srgbClr val="000000"/>
                </a:solidFill>
              </a:rPr>
              <a:t>Beam splitter / beam switch</a:t>
            </a:r>
          </a:p>
          <a:p>
            <a:pPr lvl="1"/>
            <a:r>
              <a:rPr lang="de-DE" sz="1400" dirty="0">
                <a:solidFill>
                  <a:srgbClr val="000000"/>
                </a:solidFill>
              </a:rPr>
              <a:t>Through-the-Lens Alignment</a:t>
            </a:r>
          </a:p>
          <a:p>
            <a:pPr lvl="1"/>
            <a:r>
              <a:rPr lang="de-DE" sz="1400" dirty="0">
                <a:solidFill>
                  <a:srgbClr val="000000"/>
                </a:solidFill>
              </a:rPr>
              <a:t>3D freeform marking</a:t>
            </a:r>
          </a:p>
          <a:p>
            <a:pPr lvl="1"/>
            <a:r>
              <a:rPr lang="de-DE" sz="1400" dirty="0">
                <a:solidFill>
                  <a:srgbClr val="000000"/>
                </a:solidFill>
              </a:rPr>
              <a:t>Marking on the fly</a:t>
            </a:r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Supply unit incl. PC (ITX), laser controller, scanner controller, power supply, operator panel, etc.</a:t>
            </a:r>
            <a:endParaRPr lang="en-US" sz="14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Fully air-cooled. No separate chiller needed.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VLM marking software / Windows 10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A802E-51D7-4E85-83D6-A938F51D9EB1}" type="datetime1">
              <a:rPr lang="en-US" smtClean="0"/>
              <a:t>9/30/2022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29</a:t>
            </a:fld>
            <a:r>
              <a:t>    |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8200" y="3246848"/>
            <a:ext cx="5363817" cy="299492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78" y="4809653"/>
            <a:ext cx="5217459" cy="13422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13" b="96658" l="644" r="99172">
                        <a14:foregroundMark x1="41950" y1="46530" x2="92916" y2="39075"/>
                        <a14:foregroundMark x1="93100" y1="39589" x2="94940" y2="56555"/>
                        <a14:foregroundMark x1="94940" y1="56812" x2="42778" y2="66067"/>
                        <a14:foregroundMark x1="42686" y1="66324" x2="41858" y2="46530"/>
                        <a14:foregroundMark x1="43514" y1="50643" x2="43514" y2="50643"/>
                        <a14:foregroundMark x1="69641" y1="46787" x2="69641" y2="46787"/>
                        <a14:foregroundMark x1="44066" y1="51414" x2="44526" y2="62725"/>
                        <a14:foregroundMark x1="46550" y1="60411" x2="94296" y2="51928"/>
                        <a14:foregroundMark x1="79485" y1="49614" x2="92364" y2="46530"/>
                        <a14:foregroundMark x1="96780" y1="39589" x2="97148" y2="47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759" y="1430012"/>
            <a:ext cx="3852256" cy="1378590"/>
          </a:xfrm>
          <a:prstGeom prst="rect">
            <a:avLst/>
          </a:prstGeom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678" y="3379188"/>
            <a:ext cx="4428637" cy="13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0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15">
            <a:extLst>
              <a:ext uri="{FF2B5EF4-FFF2-40B4-BE49-F238E27FC236}">
                <a16:creationId xmlns:a16="http://schemas.microsoft.com/office/drawing/2014/main" id="{042B0EDE-B47F-47B4-9A7E-66BC3B282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35" b="98137" l="0" r="98583">
                        <a14:foregroundMark x1="41599" y1="74534" x2="96964" y2="51139"/>
                        <a14:foregroundMark x1="96964" y1="51139" x2="96862" y2="60870"/>
                        <a14:foregroundMark x1="96964" y1="60870" x2="41599" y2="85921"/>
                        <a14:foregroundMark x1="41599" y1="85921" x2="41599" y2="85921"/>
                        <a14:foregroundMark x1="41599" y1="85714" x2="41599" y2="85714"/>
                        <a14:foregroundMark x1="41700" y1="86542" x2="41599" y2="74741"/>
                        <a14:foregroundMark x1="87753" y1="57971" x2="85425" y2="61491"/>
                        <a14:foregroundMark x1="86842" y1="63147" x2="86842" y2="63147"/>
                        <a14:foregroundMark x1="23178" y1="36025" x2="25304" y2="38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8675" y="3856060"/>
            <a:ext cx="1601911" cy="783121"/>
          </a:xfrm>
          <a:prstGeom prst="rect">
            <a:avLst/>
          </a:prstGeom>
        </p:spPr>
      </p:pic>
      <p:pic>
        <p:nvPicPr>
          <p:cNvPr id="40" name="Picture 15">
            <a:extLst>
              <a:ext uri="{FF2B5EF4-FFF2-40B4-BE49-F238E27FC236}">
                <a16:creationId xmlns:a16="http://schemas.microsoft.com/office/drawing/2014/main" id="{D473C817-9D66-4C6C-AFBD-C838FE454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35" b="98137" l="0" r="98583">
                        <a14:foregroundMark x1="41599" y1="74534" x2="96964" y2="51139"/>
                        <a14:foregroundMark x1="96964" y1="51139" x2="96862" y2="60870"/>
                        <a14:foregroundMark x1="96964" y1="60870" x2="41599" y2="85921"/>
                        <a14:foregroundMark x1="41599" y1="85921" x2="41599" y2="85921"/>
                        <a14:foregroundMark x1="41599" y1="85714" x2="41599" y2="85714"/>
                        <a14:foregroundMark x1="41700" y1="86542" x2="41599" y2="74741"/>
                        <a14:foregroundMark x1="87753" y1="57971" x2="85425" y2="61491"/>
                        <a14:foregroundMark x1="86842" y1="63147" x2="86842" y2="63147"/>
                        <a14:foregroundMark x1="23178" y1="36025" x2="25304" y2="38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7107" y="3836953"/>
            <a:ext cx="1601911" cy="78312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PowerLine E Laser Markers (air-cooled)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graphicFrame>
        <p:nvGraphicFramePr>
          <p:cNvPr id="8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174905"/>
              </p:ext>
            </p:extLst>
          </p:nvPr>
        </p:nvGraphicFramePr>
        <p:xfrm>
          <a:off x="7611308" y="2033214"/>
          <a:ext cx="2088232" cy="150906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05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E Air 30-1064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1,064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r>
                        <a:rPr lang="en-US" sz="80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 (60 kHz)</a:t>
                      </a: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cw, 0 – 200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ns (60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800" b="0" i="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- 4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cooling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942952"/>
              </p:ext>
            </p:extLst>
          </p:nvPr>
        </p:nvGraphicFramePr>
        <p:xfrm>
          <a:off x="4970021" y="2033214"/>
          <a:ext cx="2088232" cy="150906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05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E Air 25-1064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1,064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r>
                        <a:rPr lang="en-US" sz="80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 (20 kHz)</a:t>
                      </a: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cw, 0 – 200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ns (20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cooling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" name="Abgerundetes Rechteck 13"/>
          <p:cNvSpPr/>
          <p:nvPr/>
        </p:nvSpPr>
        <p:spPr>
          <a:xfrm>
            <a:off x="9391965" y="987715"/>
            <a:ext cx="540000" cy="23803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1,064 nm</a:t>
            </a:r>
          </a:p>
        </p:txBody>
      </p:sp>
      <p:graphicFrame>
        <p:nvGraphicFramePr>
          <p:cNvPr id="23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1784847"/>
              </p:ext>
            </p:extLst>
          </p:nvPr>
        </p:nvGraphicFramePr>
        <p:xfrm>
          <a:off x="2288033" y="2033214"/>
          <a:ext cx="2088232" cy="150906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05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E Air 10-1064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1,064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sz="80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 (20 kHz)</a:t>
                      </a: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cw, 0 – 200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ns (20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cooling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35" b="98137" l="0" r="98583">
                        <a14:foregroundMark x1="41599" y1="74534" x2="96964" y2="51139"/>
                        <a14:foregroundMark x1="96964" y1="51139" x2="96862" y2="60870"/>
                        <a14:foregroundMark x1="96964" y1="60870" x2="41599" y2="85921"/>
                        <a14:foregroundMark x1="41599" y1="85921" x2="41599" y2="85921"/>
                        <a14:foregroundMark x1="41599" y1="85714" x2="41599" y2="85714"/>
                        <a14:foregroundMark x1="41700" y1="86542" x2="41599" y2="74741"/>
                        <a14:foregroundMark x1="87753" y1="57971" x2="85425" y2="61491"/>
                        <a14:foregroundMark x1="86842" y1="63147" x2="86842" y2="63147"/>
                        <a14:foregroundMark x1="23178" y1="36025" x2="25304" y2="38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0309" y="1106731"/>
            <a:ext cx="1601911" cy="783121"/>
          </a:xfrm>
          <a:prstGeom prst="rect">
            <a:avLst/>
          </a:prstGeom>
        </p:spPr>
      </p:pic>
      <p:sp>
        <p:nvSpPr>
          <p:cNvPr id="25" name="Abgerundetes Rechteck 24"/>
          <p:cNvSpPr/>
          <p:nvPr/>
        </p:nvSpPr>
        <p:spPr>
          <a:xfrm>
            <a:off x="3926604" y="987715"/>
            <a:ext cx="540000" cy="23803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1,064 nm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35" b="98137" l="0" r="98583">
                        <a14:foregroundMark x1="41599" y1="74534" x2="96964" y2="51139"/>
                        <a14:foregroundMark x1="96964" y1="51139" x2="96862" y2="60870"/>
                        <a14:foregroundMark x1="96964" y1="60870" x2="41599" y2="85921"/>
                        <a14:foregroundMark x1="41599" y1="85921" x2="41599" y2="85921"/>
                        <a14:foregroundMark x1="41599" y1="85714" x2="41599" y2="85714"/>
                        <a14:foregroundMark x1="41700" y1="86542" x2="41599" y2="74741"/>
                        <a14:foregroundMark x1="87753" y1="57971" x2="85425" y2="61491"/>
                        <a14:foregroundMark x1="86842" y1="63147" x2="86842" y2="63147"/>
                        <a14:foregroundMark x1="23178" y1="36025" x2="25304" y2="38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3181" y="1106731"/>
            <a:ext cx="1601911" cy="783121"/>
          </a:xfrm>
          <a:prstGeom prst="rect">
            <a:avLst/>
          </a:prstGeom>
        </p:spPr>
      </p:pic>
      <p:sp>
        <p:nvSpPr>
          <p:cNvPr id="22" name="Abgerundetes Rechteck 21"/>
          <p:cNvSpPr/>
          <p:nvPr/>
        </p:nvSpPr>
        <p:spPr>
          <a:xfrm>
            <a:off x="6608592" y="987715"/>
            <a:ext cx="540000" cy="23803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1,064 nm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25" b="99482" l="404" r="997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3299" y="1139150"/>
            <a:ext cx="1784249" cy="794830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D5C4-82B4-4868-993B-CD6AB36818A9}" type="datetime1">
              <a:rPr lang="en-US" smtClean="0"/>
              <a:t>9/30/2022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3</a:t>
            </a:fld>
            <a:r>
              <a:t>    |</a:t>
            </a:r>
          </a:p>
        </p:txBody>
      </p:sp>
      <p:graphicFrame>
        <p:nvGraphicFramePr>
          <p:cNvPr id="19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9410164"/>
              </p:ext>
            </p:extLst>
          </p:nvPr>
        </p:nvGraphicFramePr>
        <p:xfrm>
          <a:off x="2278727" y="4736757"/>
          <a:ext cx="2088232" cy="150906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05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E 6</a:t>
                      </a:r>
                      <a:r>
                        <a:rPr lang="en-US" sz="1000" b="1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QS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532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sz="80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 (50 kHz)</a:t>
                      </a: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– 200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ns (50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cooling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0" name="Abgerundetes Rechteck 11"/>
          <p:cNvSpPr/>
          <p:nvPr/>
        </p:nvSpPr>
        <p:spPr>
          <a:xfrm>
            <a:off x="3913364" y="3777885"/>
            <a:ext cx="540000" cy="238032"/>
          </a:xfrm>
          <a:prstGeom prst="roundRect">
            <a:avLst/>
          </a:prstGeom>
          <a:solidFill>
            <a:srgbClr val="008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532 nm</a:t>
            </a:r>
          </a:p>
        </p:txBody>
      </p:sp>
      <p:graphicFrame>
        <p:nvGraphicFramePr>
          <p:cNvPr id="21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3533273"/>
              </p:ext>
            </p:extLst>
          </p:nvPr>
        </p:nvGraphicFramePr>
        <p:xfrm>
          <a:off x="4973387" y="4736757"/>
          <a:ext cx="2088232" cy="150906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05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E 12</a:t>
                      </a:r>
                      <a:r>
                        <a:rPr lang="en-US" sz="1000" b="1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QS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532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r>
                        <a:rPr lang="en-US" sz="80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 (50 kHz)</a:t>
                      </a: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 – 200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 ns (50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cooling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" name="Abgerundetes Rechteck 19"/>
          <p:cNvSpPr/>
          <p:nvPr/>
        </p:nvSpPr>
        <p:spPr>
          <a:xfrm>
            <a:off x="6760108" y="3777885"/>
            <a:ext cx="540000" cy="238032"/>
          </a:xfrm>
          <a:prstGeom prst="roundRect">
            <a:avLst/>
          </a:prstGeom>
          <a:solidFill>
            <a:srgbClr val="008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532 nm</a:t>
            </a:r>
          </a:p>
        </p:txBody>
      </p:sp>
      <p:sp>
        <p:nvSpPr>
          <p:cNvPr id="6" name="Oval 5"/>
          <p:cNvSpPr/>
          <p:nvPr/>
        </p:nvSpPr>
        <p:spPr>
          <a:xfrm>
            <a:off x="4141891" y="1536565"/>
            <a:ext cx="372453" cy="3724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W</a:t>
            </a:r>
            <a:endParaRPr lang="en-US" sz="8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840531" y="1532897"/>
            <a:ext cx="372453" cy="3724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W</a:t>
            </a:r>
            <a:endParaRPr lang="en-US" sz="8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9604509" y="1541934"/>
            <a:ext cx="372453" cy="3724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W</a:t>
            </a:r>
            <a:endParaRPr lang="en-US" sz="8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008951" y="4247621"/>
            <a:ext cx="372453" cy="3724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W</a:t>
            </a:r>
            <a:endParaRPr lang="en-US" sz="8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996820" y="4247621"/>
            <a:ext cx="372453" cy="3724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W</a:t>
            </a:r>
            <a:endParaRPr lang="en-US" sz="8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0E993E0-A4CB-4AE3-A4B2-54C37B3EAFC0}"/>
              </a:ext>
            </a:extLst>
          </p:cNvPr>
          <p:cNvSpPr txBox="1"/>
          <p:nvPr/>
        </p:nvSpPr>
        <p:spPr>
          <a:xfrm rot="19936540">
            <a:off x="1789620" y="3768241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cmeFont" pitchFamily="2" charset="0"/>
              </a:rPr>
              <a:t>NEW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92E2941-3CEC-44AA-8F35-935B1C97E692}"/>
              </a:ext>
            </a:extLst>
          </p:cNvPr>
          <p:cNvSpPr txBox="1"/>
          <p:nvPr/>
        </p:nvSpPr>
        <p:spPr>
          <a:xfrm rot="19936540">
            <a:off x="4661204" y="374913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cmeFont" pitchFamily="2" charset="0"/>
              </a:rPr>
              <a:t>NEW</a:t>
            </a:r>
          </a:p>
        </p:txBody>
      </p:sp>
      <p:graphicFrame>
        <p:nvGraphicFramePr>
          <p:cNvPr id="48" name="Inhaltsplatzhalter 7">
            <a:extLst>
              <a:ext uri="{FF2B5EF4-FFF2-40B4-BE49-F238E27FC236}">
                <a16:creationId xmlns:a16="http://schemas.microsoft.com/office/drawing/2014/main" id="{35B42848-62BF-4956-A0F2-FCB877ADDC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6362548"/>
              </p:ext>
            </p:extLst>
          </p:nvPr>
        </p:nvGraphicFramePr>
        <p:xfrm>
          <a:off x="7611308" y="4736757"/>
          <a:ext cx="2088232" cy="150906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05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E 8 QT (AC)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355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 6 </a:t>
                      </a:r>
                      <a:r>
                        <a:rPr lang="en-US" sz="80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 to 135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 ns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cooling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688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" name="Abgerundetes Rechteck 29">
            <a:extLst>
              <a:ext uri="{FF2B5EF4-FFF2-40B4-BE49-F238E27FC236}">
                <a16:creationId xmlns:a16="http://schemas.microsoft.com/office/drawing/2014/main" id="{C33B31B8-D1C5-48C4-9EBD-60515B6753B9}"/>
              </a:ext>
            </a:extLst>
          </p:cNvPr>
          <p:cNvSpPr/>
          <p:nvPr/>
        </p:nvSpPr>
        <p:spPr>
          <a:xfrm>
            <a:off x="9530524" y="3753994"/>
            <a:ext cx="540000" cy="238032"/>
          </a:xfrm>
          <a:prstGeom prst="roundRect">
            <a:avLst/>
          </a:prstGeom>
          <a:solidFill>
            <a:srgbClr val="003399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355 nm</a:t>
            </a:r>
          </a:p>
        </p:txBody>
      </p:sp>
      <p:pic>
        <p:nvPicPr>
          <p:cNvPr id="50" name="Picture 23">
            <a:extLst>
              <a:ext uri="{FF2B5EF4-FFF2-40B4-BE49-F238E27FC236}">
                <a16:creationId xmlns:a16="http://schemas.microsoft.com/office/drawing/2014/main" id="{603AE15B-5FF5-43BF-BD5C-CEDFA234458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8" t="11299" r="6872" b="9611"/>
          <a:stretch/>
        </p:blipFill>
        <p:spPr>
          <a:xfrm>
            <a:off x="7955109" y="3691258"/>
            <a:ext cx="1524988" cy="1001854"/>
          </a:xfrm>
          <a:prstGeom prst="rect">
            <a:avLst/>
          </a:prstGeom>
        </p:spPr>
      </p:pic>
      <p:sp>
        <p:nvSpPr>
          <p:cNvPr id="51" name="Oval 18">
            <a:extLst>
              <a:ext uri="{FF2B5EF4-FFF2-40B4-BE49-F238E27FC236}">
                <a16:creationId xmlns:a16="http://schemas.microsoft.com/office/drawing/2014/main" id="{53104B87-76C8-4A15-AB96-552504F9BFD7}"/>
              </a:ext>
            </a:extLst>
          </p:cNvPr>
          <p:cNvSpPr/>
          <p:nvPr/>
        </p:nvSpPr>
        <p:spPr>
          <a:xfrm>
            <a:off x="9624601" y="4268976"/>
            <a:ext cx="372453" cy="3724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W</a:t>
            </a:r>
            <a:endParaRPr lang="en-US" sz="8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138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38200" y="991765"/>
            <a:ext cx="5363817" cy="22550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PowerLine F </a:t>
            </a:r>
            <a:r>
              <a:rPr lang="en-US" dirty="0" err="1"/>
              <a:t>Varia</a:t>
            </a:r>
            <a:r>
              <a:rPr lang="en-US" dirty="0"/>
              <a:t> Series – At a Glance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61044" y="1087365"/>
            <a:ext cx="5523676" cy="5340329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Sub-system (class 4) for laser marking</a:t>
            </a:r>
          </a:p>
          <a:p>
            <a:r>
              <a:rPr lang="en-US" sz="1600" dirty="0">
                <a:solidFill>
                  <a:srgbClr val="000000"/>
                </a:solidFill>
              </a:rPr>
              <a:t>Adjustable pulse width</a:t>
            </a:r>
          </a:p>
          <a:p>
            <a:r>
              <a:rPr lang="en-US" sz="1600" dirty="0">
                <a:solidFill>
                  <a:srgbClr val="000000"/>
                </a:solidFill>
              </a:rPr>
              <a:t>Configurable product :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Standard or high-performance scanners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High-quality f-Theta objectives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Beam expander with fixed or variable expansion factor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Parallel IO, Host communication (TCP/IP), </a:t>
            </a:r>
            <a:r>
              <a:rPr lang="en-US" sz="1400" dirty="0" err="1">
                <a:solidFill>
                  <a:srgbClr val="000000"/>
                </a:solidFill>
              </a:rPr>
              <a:t>CANBus</a:t>
            </a:r>
            <a:r>
              <a:rPr lang="en-US" sz="1400" dirty="0">
                <a:solidFill>
                  <a:srgbClr val="000000"/>
                </a:solidFill>
              </a:rPr>
              <a:t> etc.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Optional features: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Positioning laser</a:t>
            </a:r>
          </a:p>
          <a:p>
            <a:pPr lvl="1"/>
            <a:r>
              <a:rPr lang="de-DE" sz="1400" dirty="0">
                <a:solidFill>
                  <a:srgbClr val="000000"/>
                </a:solidFill>
              </a:rPr>
              <a:t>Fast focus module</a:t>
            </a:r>
          </a:p>
          <a:p>
            <a:pPr lvl="1"/>
            <a:r>
              <a:rPr lang="de-DE" sz="1400" dirty="0">
                <a:solidFill>
                  <a:srgbClr val="000000"/>
                </a:solidFill>
              </a:rPr>
              <a:t>Beam splitter / beam switch</a:t>
            </a:r>
          </a:p>
          <a:p>
            <a:pPr lvl="1"/>
            <a:r>
              <a:rPr lang="de-DE" sz="1400" dirty="0">
                <a:solidFill>
                  <a:srgbClr val="000000"/>
                </a:solidFill>
              </a:rPr>
              <a:t>Through-the-Lens Alignment</a:t>
            </a:r>
          </a:p>
          <a:p>
            <a:pPr lvl="1"/>
            <a:r>
              <a:rPr lang="de-DE" sz="1400" dirty="0">
                <a:solidFill>
                  <a:srgbClr val="000000"/>
                </a:solidFill>
              </a:rPr>
              <a:t>3D freeform marking</a:t>
            </a:r>
          </a:p>
          <a:p>
            <a:pPr lvl="1"/>
            <a:r>
              <a:rPr lang="de-DE" sz="1400" dirty="0">
                <a:solidFill>
                  <a:srgbClr val="000000"/>
                </a:solidFill>
              </a:rPr>
              <a:t>Marking on the fly</a:t>
            </a:r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Supply unit incl. PC (ITX), laser controller, scanner controller, power supply, operator panel, etc.</a:t>
            </a:r>
            <a:endParaRPr lang="en-US" sz="14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Fully air-cooled. No separate chiller needed.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VLM marking software / Windows 10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A802E-51D7-4E85-83D6-A938F51D9EB1}" type="datetime1">
              <a:rPr lang="en-US" smtClean="0"/>
              <a:t>9/30/2022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30</a:t>
            </a:fld>
            <a:r>
              <a:t>    |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8200" y="3246848"/>
            <a:ext cx="5363817" cy="299492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13" b="96658" l="644" r="99172">
                        <a14:foregroundMark x1="41950" y1="46530" x2="92916" y2="39075"/>
                        <a14:foregroundMark x1="93100" y1="39589" x2="94940" y2="56555"/>
                        <a14:foregroundMark x1="94940" y1="56812" x2="42778" y2="66067"/>
                        <a14:foregroundMark x1="42686" y1="66324" x2="41858" y2="46530"/>
                        <a14:foregroundMark x1="43514" y1="50643" x2="43514" y2="50643"/>
                        <a14:foregroundMark x1="69641" y1="46787" x2="69641" y2="46787"/>
                        <a14:foregroundMark x1="44066" y1="51414" x2="44526" y2="62725"/>
                        <a14:foregroundMark x1="46550" y1="60411" x2="94296" y2="51928"/>
                        <a14:foregroundMark x1="79485" y1="49614" x2="92364" y2="46530"/>
                        <a14:foregroundMark x1="96780" y1="39589" x2="97148" y2="47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759" y="1430012"/>
            <a:ext cx="3852256" cy="1378590"/>
          </a:xfrm>
          <a:prstGeom prst="rect">
            <a:avLst/>
          </a:prstGeom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678" y="3379188"/>
            <a:ext cx="4428637" cy="13651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678" y="4766955"/>
            <a:ext cx="5200860" cy="143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41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38200" y="991766"/>
            <a:ext cx="5363817" cy="20383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PowerLine E 8 QT– At a Glance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59954" y="1026951"/>
            <a:ext cx="5523676" cy="5214823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Sub-system (class 4) for laser marking</a:t>
            </a:r>
          </a:p>
          <a:p>
            <a:r>
              <a:rPr lang="en-US" sz="1600" dirty="0">
                <a:solidFill>
                  <a:srgbClr val="000000"/>
                </a:solidFill>
              </a:rPr>
              <a:t>Matrix 8-355-50 UV laser source</a:t>
            </a:r>
          </a:p>
          <a:p>
            <a:r>
              <a:rPr lang="en-US" sz="1600" dirty="0">
                <a:solidFill>
                  <a:srgbClr val="000000"/>
                </a:solidFill>
              </a:rPr>
              <a:t>Compact design with many standard features: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180° beam deflection unit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Positioning laser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Mechanical safety shutter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Internal power sensor</a:t>
            </a:r>
          </a:p>
          <a:p>
            <a:pPr lvl="1"/>
            <a:r>
              <a:rPr lang="de-DE" sz="1400" dirty="0">
                <a:solidFill>
                  <a:srgbClr val="000000"/>
                </a:solidFill>
              </a:rPr>
              <a:t>Air recirculation and filtering inside critical optical components</a:t>
            </a:r>
            <a:endParaRPr lang="en-US" sz="14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Configurable product :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Standard or high-performance scanners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High-quality f-Theta objectives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Beam expander with fixed expansion factor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Parallel IO, Host communication (TCP/IP), </a:t>
            </a:r>
            <a:r>
              <a:rPr lang="en-US" sz="1400" dirty="0" err="1">
                <a:solidFill>
                  <a:srgbClr val="000000"/>
                </a:solidFill>
              </a:rPr>
              <a:t>CANBus</a:t>
            </a:r>
            <a:r>
              <a:rPr lang="en-US" sz="1400" dirty="0">
                <a:solidFill>
                  <a:srgbClr val="000000"/>
                </a:solidFill>
              </a:rPr>
              <a:t> etc.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Fully air-cooled. No separate chiller needed.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Supply unit incl. PC (ITX), laser controller, scanner controller, power supply, operator panel, etc.</a:t>
            </a:r>
            <a:endParaRPr lang="en-US" sz="14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VLM marking software</a:t>
            </a:r>
            <a:r>
              <a:rPr lang="en-US" sz="1400" dirty="0">
                <a:solidFill>
                  <a:srgbClr val="000000"/>
                </a:solidFill>
              </a:rPr>
              <a:t> / Windows 10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A802E-51D7-4E85-83D6-A938F51D9EB1}" type="datetime1">
              <a:rPr lang="en-US" smtClean="0"/>
              <a:t>9/30/2022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31</a:t>
            </a:fld>
            <a:r>
              <a:t>    |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8200" y="3030072"/>
            <a:ext cx="5363817" cy="321170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26781"/>
          <a:stretch/>
        </p:blipFill>
        <p:spPr>
          <a:xfrm>
            <a:off x="996137" y="4740923"/>
            <a:ext cx="5099863" cy="14575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226" y="3144648"/>
            <a:ext cx="3865032" cy="15613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8" t="11299" r="6872" b="9611"/>
          <a:stretch/>
        </p:blipFill>
        <p:spPr>
          <a:xfrm>
            <a:off x="1203678" y="991765"/>
            <a:ext cx="3580056" cy="235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81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83088-1422-435B-9CE0-7FF53D30E4DC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lang="en-US" smtClean="0"/>
              <a:pPr/>
              <a:t>32</a:t>
            </a:fld>
            <a:r>
              <a:rPr lang="en-US"/>
              <a:t>    |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2682765" y="2858919"/>
            <a:ext cx="6642538" cy="1776143"/>
          </a:xfrm>
        </p:spPr>
        <p:txBody>
          <a:bodyPr/>
          <a:lstStyle/>
          <a:p>
            <a:pPr marL="0" indent="0" algn="ctr">
              <a:buNone/>
            </a:pPr>
            <a:r>
              <a:rPr lang="en-US">
                <a:solidFill>
                  <a:srgbClr val="000000"/>
                </a:solidFill>
              </a:rPr>
              <a:t>THANK YOU FOR YOUR ATTENTION</a:t>
            </a:r>
          </a:p>
          <a:p>
            <a:pPr marL="0" indent="0" algn="ctr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>
                <a:solidFill>
                  <a:srgbClr val="000000"/>
                </a:solidFill>
              </a:rPr>
              <a:t>www.coherent.com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76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PowerLine E Laser Markers (water-cooled)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494844" y="6419723"/>
            <a:ext cx="5271911" cy="365125"/>
          </a:xfrm>
        </p:spPr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graphicFrame>
        <p:nvGraphicFramePr>
          <p:cNvPr id="5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3539567"/>
              </p:ext>
            </p:extLst>
          </p:nvPr>
        </p:nvGraphicFramePr>
        <p:xfrm>
          <a:off x="4933169" y="2050253"/>
          <a:ext cx="2088232" cy="150906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05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E 40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1,064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  <a:r>
                        <a:rPr lang="en-US" sz="80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 (60 kHz)</a:t>
                      </a: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cw, 30 – 200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 ns (60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800" b="0" i="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- 4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Water/air-cooling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600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56598"/>
              </p:ext>
            </p:extLst>
          </p:nvPr>
        </p:nvGraphicFramePr>
        <p:xfrm>
          <a:off x="2290743" y="2034677"/>
          <a:ext cx="2088232" cy="150906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05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E 30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1,064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r>
                        <a:rPr lang="en-US" sz="80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 (60 kHz)</a:t>
                      </a: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cw, 0 – 200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ns (60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800" b="0" i="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- 4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Water/air-cooling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Abgerundetes Rechteck 10"/>
          <p:cNvSpPr/>
          <p:nvPr/>
        </p:nvSpPr>
        <p:spPr>
          <a:xfrm>
            <a:off x="6606981" y="989178"/>
            <a:ext cx="540000" cy="23803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1,064 nm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4071400" y="989178"/>
            <a:ext cx="540000" cy="23803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1,064 nm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25" b="99482" l="404" r="997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2734" y="1140613"/>
            <a:ext cx="1784249" cy="7948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25" b="99482" l="404" r="997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3524" y="1140613"/>
            <a:ext cx="1784249" cy="794830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D5C4-82B4-4868-993B-CD6AB36818A9}" type="datetime1">
              <a:rPr lang="en-US" smtClean="0"/>
              <a:t>9/30/2022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4</a:t>
            </a:fld>
            <a:r>
              <a:t>    |</a:t>
            </a:r>
          </a:p>
        </p:txBody>
      </p:sp>
      <p:graphicFrame>
        <p:nvGraphicFramePr>
          <p:cNvPr id="19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9637211"/>
              </p:ext>
            </p:extLst>
          </p:nvPr>
        </p:nvGraphicFramePr>
        <p:xfrm>
          <a:off x="2290743" y="4742756"/>
          <a:ext cx="2088232" cy="150906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05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E 12</a:t>
                      </a:r>
                      <a:r>
                        <a:rPr lang="en-US" sz="10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SHG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532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sz="80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 (50 kHz)</a:t>
                      </a: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– 200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ns (50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Water/air-cooling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0" name="Abgerundetes Rechteck 11"/>
          <p:cNvSpPr/>
          <p:nvPr/>
        </p:nvSpPr>
        <p:spPr>
          <a:xfrm>
            <a:off x="3925380" y="3783884"/>
            <a:ext cx="540000" cy="238032"/>
          </a:xfrm>
          <a:prstGeom prst="roundRect">
            <a:avLst/>
          </a:prstGeom>
          <a:solidFill>
            <a:srgbClr val="008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532 nm</a:t>
            </a:r>
          </a:p>
        </p:txBody>
      </p:sp>
      <p:graphicFrame>
        <p:nvGraphicFramePr>
          <p:cNvPr id="21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9565139"/>
              </p:ext>
            </p:extLst>
          </p:nvPr>
        </p:nvGraphicFramePr>
        <p:xfrm>
          <a:off x="4985403" y="4742756"/>
          <a:ext cx="2088232" cy="150906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05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E 20</a:t>
                      </a:r>
                      <a:r>
                        <a:rPr lang="en-US" sz="10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SHG IC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532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r>
                        <a:rPr lang="en-US" sz="80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 (50 kHz)</a:t>
                      </a: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 – 200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 ns (50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Water/air-cooling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4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1884345"/>
              </p:ext>
            </p:extLst>
          </p:nvPr>
        </p:nvGraphicFramePr>
        <p:xfrm>
          <a:off x="7619637" y="4751302"/>
          <a:ext cx="2088232" cy="150906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05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E 25</a:t>
                      </a:r>
                      <a:r>
                        <a:rPr lang="en-US" sz="10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SHG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532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r>
                        <a:rPr lang="en-US" sz="80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 (50 kHz)</a:t>
                      </a: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 – 200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 ns (50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Water/air-cooling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600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" name="Abgerundetes Rechteck 19"/>
          <p:cNvSpPr/>
          <p:nvPr/>
        </p:nvSpPr>
        <p:spPr>
          <a:xfrm>
            <a:off x="6772124" y="3783884"/>
            <a:ext cx="540000" cy="238032"/>
          </a:xfrm>
          <a:prstGeom prst="roundRect">
            <a:avLst/>
          </a:prstGeom>
          <a:solidFill>
            <a:srgbClr val="008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532 nm</a:t>
            </a:r>
          </a:p>
        </p:txBody>
      </p:sp>
      <p:sp>
        <p:nvSpPr>
          <p:cNvPr id="27" name="Abgerundetes Rechteck 20"/>
          <p:cNvSpPr/>
          <p:nvPr/>
        </p:nvSpPr>
        <p:spPr>
          <a:xfrm>
            <a:off x="9298652" y="3783884"/>
            <a:ext cx="540000" cy="238032"/>
          </a:xfrm>
          <a:prstGeom prst="roundRect">
            <a:avLst/>
          </a:prstGeom>
          <a:solidFill>
            <a:srgbClr val="008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532 nm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" b="97628" l="763" r="98475">
                        <a14:foregroundMark x1="2627" y1="57928" x2="49407" y2="73034"/>
                        <a14:foregroundMark x1="49407" y1="73034" x2="49492" y2="82896"/>
                        <a14:foregroundMark x1="49492" y1="83021" x2="49492" y2="83021"/>
                        <a14:foregroundMark x1="49492" y1="83021" x2="2797" y2="65169"/>
                        <a14:foregroundMark x1="2881" y1="65169" x2="2373" y2="5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998" y="3606765"/>
            <a:ext cx="1538514" cy="104436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" b="97628" l="763" r="98475">
                        <a14:foregroundMark x1="2627" y1="57928" x2="49407" y2="73034"/>
                        <a14:foregroundMark x1="49407" y1="73034" x2="49492" y2="82896"/>
                        <a14:foregroundMark x1="49492" y1="83021" x2="49492" y2="83021"/>
                        <a14:foregroundMark x1="49492" y1="83021" x2="2797" y2="65169"/>
                        <a14:foregroundMark x1="2881" y1="65169" x2="2373" y2="5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38" y="3606765"/>
            <a:ext cx="1538514" cy="104436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25" b="99482" l="404" r="997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0743" y="3883600"/>
            <a:ext cx="1784249" cy="79483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4283944" y="1543397"/>
            <a:ext cx="372453" cy="3724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W</a:t>
            </a:r>
            <a:endParaRPr lang="en-US" sz="8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835174" y="1543397"/>
            <a:ext cx="372453" cy="3724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 W</a:t>
            </a:r>
            <a:endParaRPr lang="en-US" sz="8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020967" y="4253620"/>
            <a:ext cx="372453" cy="3724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W</a:t>
            </a:r>
            <a:endParaRPr lang="en-US" sz="8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008836" y="4253620"/>
            <a:ext cx="372453" cy="3724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W</a:t>
            </a:r>
            <a:endParaRPr lang="en-US" sz="8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9412496" y="4255174"/>
            <a:ext cx="372453" cy="3724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W</a:t>
            </a:r>
            <a:endParaRPr lang="en-US" sz="8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Abgerundetes Rechteck 27">
            <a:extLst>
              <a:ext uri="{FF2B5EF4-FFF2-40B4-BE49-F238E27FC236}">
                <a16:creationId xmlns:a16="http://schemas.microsoft.com/office/drawing/2014/main" id="{3CA4FA45-02EB-4AEF-8781-BB3230E38AA8}"/>
              </a:ext>
            </a:extLst>
          </p:cNvPr>
          <p:cNvSpPr/>
          <p:nvPr/>
        </p:nvSpPr>
        <p:spPr>
          <a:xfrm>
            <a:off x="9339650" y="1054248"/>
            <a:ext cx="540000" cy="238032"/>
          </a:xfrm>
          <a:prstGeom prst="roundRect">
            <a:avLst/>
          </a:prstGeom>
          <a:solidFill>
            <a:srgbClr val="003399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355 nm</a:t>
            </a:r>
          </a:p>
        </p:txBody>
      </p:sp>
      <p:graphicFrame>
        <p:nvGraphicFramePr>
          <p:cNvPr id="47" name="Inhaltsplatzhalter 7">
            <a:extLst>
              <a:ext uri="{FF2B5EF4-FFF2-40B4-BE49-F238E27FC236}">
                <a16:creationId xmlns:a16="http://schemas.microsoft.com/office/drawing/2014/main" id="{72C8B2F1-2D6B-4B29-8DB6-B68DCDCF9F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9468832"/>
              </p:ext>
            </p:extLst>
          </p:nvPr>
        </p:nvGraphicFramePr>
        <p:xfrm>
          <a:off x="7619637" y="2033970"/>
          <a:ext cx="2088232" cy="150906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05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E 20 THG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355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80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 (15 kHz)</a:t>
                      </a: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 – 100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ns (15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 for IR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 cooling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8" name="Picture 42">
            <a:extLst>
              <a:ext uri="{FF2B5EF4-FFF2-40B4-BE49-F238E27FC236}">
                <a16:creationId xmlns:a16="http://schemas.microsoft.com/office/drawing/2014/main" id="{91AA5520-D6E6-43D0-9E11-A60858EE97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" b="97628" l="763" r="98475">
                        <a14:foregroundMark x1="2627" y1="57928" x2="49407" y2="73034"/>
                        <a14:foregroundMark x1="49407" y1="73034" x2="49492" y2="82896"/>
                        <a14:foregroundMark x1="49492" y1="83021" x2="49492" y2="83021"/>
                        <a14:foregroundMark x1="49492" y1="83021" x2="2797" y2="65169"/>
                        <a14:foregroundMark x1="2881" y1="65169" x2="2373" y2="5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334" y="894278"/>
            <a:ext cx="1538514" cy="1044364"/>
          </a:xfrm>
          <a:prstGeom prst="rect">
            <a:avLst/>
          </a:prstGeom>
        </p:spPr>
      </p:pic>
      <p:sp>
        <p:nvSpPr>
          <p:cNvPr id="49" name="Oval 43">
            <a:extLst>
              <a:ext uri="{FF2B5EF4-FFF2-40B4-BE49-F238E27FC236}">
                <a16:creationId xmlns:a16="http://schemas.microsoft.com/office/drawing/2014/main" id="{430CDEE9-670D-4633-A5E2-00F2A9940153}"/>
              </a:ext>
            </a:extLst>
          </p:cNvPr>
          <p:cNvSpPr/>
          <p:nvPr/>
        </p:nvSpPr>
        <p:spPr>
          <a:xfrm>
            <a:off x="9521642" y="1542194"/>
            <a:ext cx="372453" cy="3724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W</a:t>
            </a:r>
            <a:endParaRPr lang="en-US" sz="8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929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PowerLine F / Fiber Laser Markers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9457906" y="3740321"/>
            <a:ext cx="540000" cy="23803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1,060 nm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796198" y="3740321"/>
            <a:ext cx="540000" cy="23803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1,060 nm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3886699" y="3740321"/>
            <a:ext cx="540000" cy="23803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1,060 nm</a:t>
            </a:r>
          </a:p>
        </p:txBody>
      </p:sp>
      <p:graphicFrame>
        <p:nvGraphicFramePr>
          <p:cNvPr id="8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214845"/>
              </p:ext>
            </p:extLst>
          </p:nvPr>
        </p:nvGraphicFramePr>
        <p:xfrm>
          <a:off x="7784094" y="2045522"/>
          <a:ext cx="2088232" cy="150906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05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F 50-1064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1,060 - 1,070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 W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– 200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 ns (50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cooling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594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9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8467302"/>
              </p:ext>
            </p:extLst>
          </p:nvPr>
        </p:nvGraphicFramePr>
        <p:xfrm>
          <a:off x="5015541" y="2029946"/>
          <a:ext cx="2088232" cy="150906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05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F 30-1064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1,060 - 1,070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 W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– 100</a:t>
                      </a:r>
                      <a:r>
                        <a:rPr lang="en-US" sz="80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</a:t>
                      </a: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ns (30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cooling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594 mm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1574020"/>
              </p:ext>
            </p:extLst>
          </p:nvPr>
        </p:nvGraphicFramePr>
        <p:xfrm>
          <a:off x="2252062" y="4694605"/>
          <a:ext cx="2088232" cy="150906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05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F 100-1064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1,060 - 1,070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</a:t>
                      </a:r>
                      <a:r>
                        <a:rPr lang="en-US" sz="80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 – 200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ns (100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cooling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594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Abgerundetes Rechteck 10"/>
          <p:cNvSpPr/>
          <p:nvPr/>
        </p:nvSpPr>
        <p:spPr>
          <a:xfrm>
            <a:off x="9457906" y="984447"/>
            <a:ext cx="540000" cy="23803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1,060 nm</a:t>
            </a:r>
          </a:p>
        </p:txBody>
      </p:sp>
      <p:graphicFrame>
        <p:nvGraphicFramePr>
          <p:cNvPr id="12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8959094"/>
              </p:ext>
            </p:extLst>
          </p:nvPr>
        </p:nvGraphicFramePr>
        <p:xfrm>
          <a:off x="2248128" y="2029946"/>
          <a:ext cx="2088232" cy="150906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05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F 20-1064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1,060 - 1,070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 </a:t>
                      </a:r>
                      <a:r>
                        <a:rPr lang="en-US" sz="80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– 100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ns (20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cooling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594 </a:t>
                      </a: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" name="Abgerundetes Rechteck 12"/>
          <p:cNvSpPr/>
          <p:nvPr/>
        </p:nvSpPr>
        <p:spPr>
          <a:xfrm>
            <a:off x="6796198" y="984447"/>
            <a:ext cx="540000" cy="23803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1,060 nm</a:t>
            </a:r>
          </a:p>
        </p:txBody>
      </p:sp>
      <p:graphicFrame>
        <p:nvGraphicFramePr>
          <p:cNvPr id="14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3991055"/>
              </p:ext>
            </p:extLst>
          </p:nvPr>
        </p:nvGraphicFramePr>
        <p:xfrm>
          <a:off x="5009477" y="4694605"/>
          <a:ext cx="2088232" cy="150906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05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F 20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1,060 - 1,070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– 1,000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– 200 ns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cooling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594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5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223961"/>
              </p:ext>
            </p:extLst>
          </p:nvPr>
        </p:nvGraphicFramePr>
        <p:xfrm>
          <a:off x="7778891" y="4703151"/>
          <a:ext cx="2088232" cy="150906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05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F 50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1,060 - 1,070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 W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– 1,000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1 - 120 ns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cooling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594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" name="Abgerundetes Rechteck 15"/>
          <p:cNvSpPr/>
          <p:nvPr/>
        </p:nvSpPr>
        <p:spPr>
          <a:xfrm>
            <a:off x="3886699" y="984447"/>
            <a:ext cx="540000" cy="23803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1,060 nm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CD00-3E26-4E37-B621-AB2427052A62}" type="datetime1">
              <a:rPr lang="en-US" smtClean="0"/>
              <a:t>9/30/2022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5</a:t>
            </a:fld>
            <a:r>
              <a:t>    |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13" b="96658" l="644" r="99172">
                        <a14:foregroundMark x1="41950" y1="46530" x2="92916" y2="39075"/>
                        <a14:foregroundMark x1="93100" y1="39589" x2="94940" y2="56555"/>
                        <a14:foregroundMark x1="94940" y1="56812" x2="42778" y2="66067"/>
                        <a14:foregroundMark x1="42686" y1="66324" x2="41858" y2="46530"/>
                        <a14:foregroundMark x1="43514" y1="50643" x2="43514" y2="50643"/>
                        <a14:foregroundMark x1="69641" y1="46787" x2="69641" y2="46787"/>
                        <a14:foregroundMark x1="44066" y1="51414" x2="44526" y2="62725"/>
                        <a14:foregroundMark x1="46550" y1="60411" x2="94296" y2="51928"/>
                        <a14:foregroundMark x1="79485" y1="49614" x2="92364" y2="46530"/>
                        <a14:foregroundMark x1="96780" y1="39589" x2="97148" y2="47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6" y="1250655"/>
            <a:ext cx="1815075" cy="649553"/>
          </a:xfrm>
          <a:prstGeom prst="rect">
            <a:avLst/>
          </a:prstGeom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13" b="96658" l="644" r="99172">
                        <a14:foregroundMark x1="41950" y1="46530" x2="92916" y2="39075"/>
                        <a14:foregroundMark x1="93100" y1="39589" x2="94940" y2="56555"/>
                        <a14:foregroundMark x1="94940" y1="56812" x2="42778" y2="66067"/>
                        <a14:foregroundMark x1="42686" y1="66324" x2="41858" y2="46530"/>
                        <a14:foregroundMark x1="43514" y1="50643" x2="43514" y2="50643"/>
                        <a14:foregroundMark x1="69641" y1="46787" x2="69641" y2="46787"/>
                        <a14:foregroundMark x1="44066" y1="51414" x2="44526" y2="62725"/>
                        <a14:foregroundMark x1="46550" y1="60411" x2="94296" y2="51928"/>
                        <a14:foregroundMark x1="79485" y1="49614" x2="92364" y2="46530"/>
                        <a14:foregroundMark x1="96780" y1="39589" x2="97148" y2="47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055" y="1250655"/>
            <a:ext cx="1815075" cy="649553"/>
          </a:xfrm>
          <a:prstGeom prst="rect">
            <a:avLst/>
          </a:prstGeom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063"/>
                    </a14:imgEffect>
                    <a14:imgEffect>
                      <a14:brightnessContrast bright="-1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47399" y="1159865"/>
            <a:ext cx="1476790" cy="7383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063"/>
                    </a14:imgEffect>
                    <a14:imgEffect>
                      <a14:brightnessContrast bright="-1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308" y="3854689"/>
            <a:ext cx="1476790" cy="738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063"/>
                    </a14:imgEffect>
                    <a14:imgEffect>
                      <a14:brightnessContrast bright="-1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3489" y="3839871"/>
            <a:ext cx="1476790" cy="73839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063"/>
                    </a14:imgEffect>
                    <a14:imgEffect>
                      <a14:brightnessContrast bright="-1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23670" y="3794888"/>
            <a:ext cx="1476790" cy="73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6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Laser Marking Sub-Systems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graphicFrame>
        <p:nvGraphicFramePr>
          <p:cNvPr id="17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474325"/>
              </p:ext>
            </p:extLst>
          </p:nvPr>
        </p:nvGraphicFramePr>
        <p:xfrm>
          <a:off x="8351928" y="3127990"/>
          <a:ext cx="2088232" cy="150906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05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AVIA NX 20 / 40 - 355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355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W / 40</a:t>
                      </a:r>
                      <a:r>
                        <a:rPr lang="en-US" sz="80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– 250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ns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 cooling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1,245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8C3B6-9311-49E8-8E90-F273EA0EC3FD}" type="datetime1">
              <a:rPr lang="en-US" smtClean="0"/>
              <a:t>9/30/2022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6</a:t>
            </a:fld>
            <a:r>
              <a:t>    |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276" y="2082462"/>
            <a:ext cx="2177580" cy="997863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10253933" y="2660208"/>
            <a:ext cx="372453" cy="3724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 W</a:t>
            </a:r>
          </a:p>
        </p:txBody>
      </p:sp>
      <p:sp>
        <p:nvSpPr>
          <p:cNvPr id="16" name="Abgerundetes Rechteck 29"/>
          <p:cNvSpPr/>
          <p:nvPr/>
        </p:nvSpPr>
        <p:spPr>
          <a:xfrm>
            <a:off x="10511547" y="2182478"/>
            <a:ext cx="540000" cy="238032"/>
          </a:xfrm>
          <a:prstGeom prst="roundRect">
            <a:avLst/>
          </a:prstGeom>
          <a:solidFill>
            <a:srgbClr val="003399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355 nm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114B9F89-EE19-4896-A55A-D7167E5C9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3424" y="2305487"/>
            <a:ext cx="1984440" cy="720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Abgerundetes Rechteck 23">
            <a:extLst>
              <a:ext uri="{FF2B5EF4-FFF2-40B4-BE49-F238E27FC236}">
                <a16:creationId xmlns:a16="http://schemas.microsoft.com/office/drawing/2014/main" id="{7326F6B9-C465-4D13-8F4E-6126BA178210}"/>
              </a:ext>
            </a:extLst>
          </p:cNvPr>
          <p:cNvSpPr/>
          <p:nvPr/>
        </p:nvSpPr>
        <p:spPr>
          <a:xfrm>
            <a:off x="3682555" y="2123772"/>
            <a:ext cx="540000" cy="23803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1,064 nm</a:t>
            </a:r>
          </a:p>
        </p:txBody>
      </p:sp>
      <p:graphicFrame>
        <p:nvGraphicFramePr>
          <p:cNvPr id="25" name="Inhaltsplatzhalter 7">
            <a:extLst>
              <a:ext uri="{FF2B5EF4-FFF2-40B4-BE49-F238E27FC236}">
                <a16:creationId xmlns:a16="http://schemas.microsoft.com/office/drawing/2014/main" id="{38167D37-4B55-4A22-82F9-3674E395BD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7665138"/>
              </p:ext>
            </p:extLst>
          </p:nvPr>
        </p:nvGraphicFramePr>
        <p:xfrm>
          <a:off x="1594323" y="3133474"/>
          <a:ext cx="2088232" cy="150906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05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Rapid NX 10-1064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1064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W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– 1,000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15 </a:t>
                      </a:r>
                      <a:r>
                        <a:rPr lang="en-US" sz="800" u="none" strike="noStrike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Water/air cooling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617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" name="Oval 44">
            <a:extLst>
              <a:ext uri="{FF2B5EF4-FFF2-40B4-BE49-F238E27FC236}">
                <a16:creationId xmlns:a16="http://schemas.microsoft.com/office/drawing/2014/main" id="{4A9244B3-00DC-4C7D-B805-05E491B1138F}"/>
              </a:ext>
            </a:extLst>
          </p:cNvPr>
          <p:cNvSpPr/>
          <p:nvPr/>
        </p:nvSpPr>
        <p:spPr>
          <a:xfrm>
            <a:off x="3580102" y="2636992"/>
            <a:ext cx="372453" cy="3724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W</a:t>
            </a:r>
          </a:p>
        </p:txBody>
      </p:sp>
      <p:sp>
        <p:nvSpPr>
          <p:cNvPr id="27" name="Abgerundetes Rechteck 20">
            <a:extLst>
              <a:ext uri="{FF2B5EF4-FFF2-40B4-BE49-F238E27FC236}">
                <a16:creationId xmlns:a16="http://schemas.microsoft.com/office/drawing/2014/main" id="{F3F743DE-43BF-4CCC-B05D-2109738852B4}"/>
              </a:ext>
            </a:extLst>
          </p:cNvPr>
          <p:cNvSpPr/>
          <p:nvPr/>
        </p:nvSpPr>
        <p:spPr>
          <a:xfrm>
            <a:off x="1569156" y="2089442"/>
            <a:ext cx="1008000" cy="2380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Ultrashort pulse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A936382-EBC2-4A9E-AD9F-E627130AC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954" y="1871461"/>
            <a:ext cx="1603949" cy="1154435"/>
          </a:xfrm>
          <a:prstGeom prst="rect">
            <a:avLst/>
          </a:prstGeom>
        </p:spPr>
      </p:pic>
      <p:graphicFrame>
        <p:nvGraphicFramePr>
          <p:cNvPr id="28" name="Inhaltsplatzhalter 7">
            <a:extLst>
              <a:ext uri="{FF2B5EF4-FFF2-40B4-BE49-F238E27FC236}">
                <a16:creationId xmlns:a16="http://schemas.microsoft.com/office/drawing/2014/main" id="{5E3332F3-3392-4F61-ABDB-55F7F581DF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9377982"/>
              </p:ext>
            </p:extLst>
          </p:nvPr>
        </p:nvGraphicFramePr>
        <p:xfrm>
          <a:off x="5015262" y="3127990"/>
          <a:ext cx="2088232" cy="150906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05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F 10 QS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532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W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– 250 kHz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ns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 cooling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831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1" name="Abgerundetes Rechteck 19">
            <a:extLst>
              <a:ext uri="{FF2B5EF4-FFF2-40B4-BE49-F238E27FC236}">
                <a16:creationId xmlns:a16="http://schemas.microsoft.com/office/drawing/2014/main" id="{E06552E9-CA9C-4824-8C42-985785DF974A}"/>
              </a:ext>
            </a:extLst>
          </p:cNvPr>
          <p:cNvSpPr/>
          <p:nvPr/>
        </p:nvSpPr>
        <p:spPr>
          <a:xfrm>
            <a:off x="6724249" y="2129839"/>
            <a:ext cx="540000" cy="238032"/>
          </a:xfrm>
          <a:prstGeom prst="roundRect">
            <a:avLst/>
          </a:prstGeom>
          <a:solidFill>
            <a:srgbClr val="008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532 nm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D0BD0CA-E472-4D3D-84F2-7584E424C3BC}"/>
              </a:ext>
            </a:extLst>
          </p:cNvPr>
          <p:cNvSpPr txBox="1"/>
          <p:nvPr/>
        </p:nvSpPr>
        <p:spPr>
          <a:xfrm rot="19936540">
            <a:off x="4804342" y="172567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cmeFont" pitchFamily="2" charset="0"/>
              </a:rPr>
              <a:t>NEW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E185AB3-6F1E-45FB-A409-EADE627E8D0A}"/>
              </a:ext>
            </a:extLst>
          </p:cNvPr>
          <p:cNvSpPr txBox="1"/>
          <p:nvPr/>
        </p:nvSpPr>
        <p:spPr>
          <a:xfrm>
            <a:off x="5806273" y="1471814"/>
            <a:ext cx="183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Green Fiber Laser</a:t>
            </a:r>
          </a:p>
        </p:txBody>
      </p:sp>
    </p:spTree>
    <p:extLst>
      <p:ext uri="{BB962C8B-B14F-4D97-AF65-F5344CB8AC3E}">
        <p14:creationId xmlns:p14="http://schemas.microsoft.com/office/powerpoint/2010/main" val="98508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D253911-E3AB-427F-BE35-2681F0DD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PowerLine E Twin Overview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513086-1855-4C2B-A8B2-D8B81D511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31A6-1B55-4814-8E80-FBCB2EB2CA2B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6163FB-E202-463E-A0DD-40CEDD9F6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C6EF8C-35C5-43B6-B176-0CC4ACEC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7</a:t>
            </a:fld>
            <a:r>
              <a:t>    |</a:t>
            </a:r>
          </a:p>
        </p:txBody>
      </p:sp>
      <p:pic>
        <p:nvPicPr>
          <p:cNvPr id="7" name="Picture 61">
            <a:extLst>
              <a:ext uri="{FF2B5EF4-FFF2-40B4-BE49-F238E27FC236}">
                <a16:creationId xmlns:a16="http://schemas.microsoft.com/office/drawing/2014/main" id="{A4D07F1A-2FC7-476C-BF1C-9D49E08699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78"/>
          <a:stretch/>
        </p:blipFill>
        <p:spPr bwMode="auto">
          <a:xfrm>
            <a:off x="9138928" y="3608111"/>
            <a:ext cx="1395720" cy="11329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Abgerundetes Rechteck 27">
            <a:extLst>
              <a:ext uri="{FF2B5EF4-FFF2-40B4-BE49-F238E27FC236}">
                <a16:creationId xmlns:a16="http://schemas.microsoft.com/office/drawing/2014/main" id="{E76D6AD1-049A-4279-AE68-3E2529032E2F}"/>
              </a:ext>
            </a:extLst>
          </p:cNvPr>
          <p:cNvSpPr/>
          <p:nvPr/>
        </p:nvSpPr>
        <p:spPr>
          <a:xfrm>
            <a:off x="10623416" y="3762125"/>
            <a:ext cx="540000" cy="238032"/>
          </a:xfrm>
          <a:prstGeom prst="roundRect">
            <a:avLst/>
          </a:prstGeom>
          <a:solidFill>
            <a:srgbClr val="003399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355 nm</a:t>
            </a:r>
          </a:p>
        </p:txBody>
      </p:sp>
      <p:pic>
        <p:nvPicPr>
          <p:cNvPr id="9" name="Picture 56">
            <a:extLst>
              <a:ext uri="{FF2B5EF4-FFF2-40B4-BE49-F238E27FC236}">
                <a16:creationId xmlns:a16="http://schemas.microsoft.com/office/drawing/2014/main" id="{3D113ED9-D679-4FA4-9674-1138D5DE52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" b="28415"/>
          <a:stretch/>
        </p:blipFill>
        <p:spPr bwMode="auto">
          <a:xfrm>
            <a:off x="3627480" y="3577129"/>
            <a:ext cx="1790169" cy="114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53">
            <a:extLst>
              <a:ext uri="{FF2B5EF4-FFF2-40B4-BE49-F238E27FC236}">
                <a16:creationId xmlns:a16="http://schemas.microsoft.com/office/drawing/2014/main" id="{25555F8D-135D-4302-B405-5C924C4338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78"/>
          <a:stretch/>
        </p:blipFill>
        <p:spPr bwMode="auto">
          <a:xfrm>
            <a:off x="1044901" y="3577129"/>
            <a:ext cx="1395720" cy="113290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Abgerundetes Rechteck 11">
            <a:extLst>
              <a:ext uri="{FF2B5EF4-FFF2-40B4-BE49-F238E27FC236}">
                <a16:creationId xmlns:a16="http://schemas.microsoft.com/office/drawing/2014/main" id="{4B4CFC49-3042-4760-86EC-7A27154F4DA6}"/>
              </a:ext>
            </a:extLst>
          </p:cNvPr>
          <p:cNvSpPr/>
          <p:nvPr/>
        </p:nvSpPr>
        <p:spPr>
          <a:xfrm>
            <a:off x="10599296" y="980800"/>
            <a:ext cx="540000" cy="238032"/>
          </a:xfrm>
          <a:prstGeom prst="roundRect">
            <a:avLst/>
          </a:prstGeom>
          <a:solidFill>
            <a:srgbClr val="008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532 nm</a:t>
            </a:r>
          </a:p>
        </p:txBody>
      </p:sp>
      <p:pic>
        <p:nvPicPr>
          <p:cNvPr id="12" name="Picture 38">
            <a:extLst>
              <a:ext uri="{FF2B5EF4-FFF2-40B4-BE49-F238E27FC236}">
                <a16:creationId xmlns:a16="http://schemas.microsoft.com/office/drawing/2014/main" id="{AF86C4B9-F9F8-4EFE-A183-E17B594A5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78"/>
          <a:stretch/>
        </p:blipFill>
        <p:spPr bwMode="auto">
          <a:xfrm>
            <a:off x="1134011" y="821400"/>
            <a:ext cx="1395720" cy="113290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bgerundetes Rechteck 13">
            <a:extLst>
              <a:ext uri="{FF2B5EF4-FFF2-40B4-BE49-F238E27FC236}">
                <a16:creationId xmlns:a16="http://schemas.microsoft.com/office/drawing/2014/main" id="{DF09175D-B1A3-4424-BABA-057BC4129322}"/>
              </a:ext>
            </a:extLst>
          </p:cNvPr>
          <p:cNvSpPr/>
          <p:nvPr/>
        </p:nvSpPr>
        <p:spPr>
          <a:xfrm>
            <a:off x="8052052" y="970379"/>
            <a:ext cx="540000" cy="23803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1,064 nm</a:t>
            </a:r>
          </a:p>
        </p:txBody>
      </p:sp>
      <p:sp>
        <p:nvSpPr>
          <p:cNvPr id="14" name="Abgerundetes Rechteck 24">
            <a:extLst>
              <a:ext uri="{FF2B5EF4-FFF2-40B4-BE49-F238E27FC236}">
                <a16:creationId xmlns:a16="http://schemas.microsoft.com/office/drawing/2014/main" id="{D14034EF-3BE4-4996-85E0-19976D7142B2}"/>
              </a:ext>
            </a:extLst>
          </p:cNvPr>
          <p:cNvSpPr/>
          <p:nvPr/>
        </p:nvSpPr>
        <p:spPr>
          <a:xfrm>
            <a:off x="2586691" y="970379"/>
            <a:ext cx="540000" cy="23803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1,064 nm</a:t>
            </a:r>
          </a:p>
        </p:txBody>
      </p:sp>
      <p:sp>
        <p:nvSpPr>
          <p:cNvPr id="15" name="Abgerundetes Rechteck 21">
            <a:extLst>
              <a:ext uri="{FF2B5EF4-FFF2-40B4-BE49-F238E27FC236}">
                <a16:creationId xmlns:a16="http://schemas.microsoft.com/office/drawing/2014/main" id="{1F17A1C6-EE6A-45AE-8105-64F84D1C7A53}"/>
              </a:ext>
            </a:extLst>
          </p:cNvPr>
          <p:cNvSpPr/>
          <p:nvPr/>
        </p:nvSpPr>
        <p:spPr>
          <a:xfrm>
            <a:off x="5268679" y="970379"/>
            <a:ext cx="540000" cy="23803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1,064 nm</a:t>
            </a:r>
          </a:p>
        </p:txBody>
      </p:sp>
      <p:sp>
        <p:nvSpPr>
          <p:cNvPr id="16" name="Abgerundetes Rechteck 11">
            <a:extLst>
              <a:ext uri="{FF2B5EF4-FFF2-40B4-BE49-F238E27FC236}">
                <a16:creationId xmlns:a16="http://schemas.microsoft.com/office/drawing/2014/main" id="{8C5C102C-AB0B-4DAB-98AC-C9920B81DAB4}"/>
              </a:ext>
            </a:extLst>
          </p:cNvPr>
          <p:cNvSpPr/>
          <p:nvPr/>
        </p:nvSpPr>
        <p:spPr>
          <a:xfrm>
            <a:off x="2573451" y="3760548"/>
            <a:ext cx="540000" cy="238032"/>
          </a:xfrm>
          <a:prstGeom prst="roundRect">
            <a:avLst/>
          </a:prstGeom>
          <a:solidFill>
            <a:srgbClr val="008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532 nm</a:t>
            </a:r>
          </a:p>
        </p:txBody>
      </p:sp>
      <p:sp>
        <p:nvSpPr>
          <p:cNvPr id="17" name="Abgerundetes Rechteck 19">
            <a:extLst>
              <a:ext uri="{FF2B5EF4-FFF2-40B4-BE49-F238E27FC236}">
                <a16:creationId xmlns:a16="http://schemas.microsoft.com/office/drawing/2014/main" id="{62018217-ACD5-4F99-AECC-34253B52A764}"/>
              </a:ext>
            </a:extLst>
          </p:cNvPr>
          <p:cNvSpPr/>
          <p:nvPr/>
        </p:nvSpPr>
        <p:spPr>
          <a:xfrm>
            <a:off x="5420195" y="3760548"/>
            <a:ext cx="540000" cy="238032"/>
          </a:xfrm>
          <a:prstGeom prst="roundRect">
            <a:avLst/>
          </a:prstGeom>
          <a:solidFill>
            <a:srgbClr val="008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532 nm</a:t>
            </a:r>
          </a:p>
        </p:txBody>
      </p:sp>
      <p:sp>
        <p:nvSpPr>
          <p:cNvPr id="18" name="Oval 5">
            <a:extLst>
              <a:ext uri="{FF2B5EF4-FFF2-40B4-BE49-F238E27FC236}">
                <a16:creationId xmlns:a16="http://schemas.microsoft.com/office/drawing/2014/main" id="{11CE5C38-1189-4B8B-8099-AC948D147B0E}"/>
              </a:ext>
            </a:extLst>
          </p:cNvPr>
          <p:cNvSpPr>
            <a:spLocks noChangeAspect="1"/>
          </p:cNvSpPr>
          <p:nvPr/>
        </p:nvSpPr>
        <p:spPr>
          <a:xfrm>
            <a:off x="2736447" y="1466232"/>
            <a:ext cx="468000" cy="46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</a:t>
            </a:r>
          </a:p>
          <a:p>
            <a:pPr algn="ctr"/>
            <a:r>
              <a:rPr lang="de-DE" sz="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W</a:t>
            </a:r>
            <a:endParaRPr lang="en-US" sz="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31">
            <a:extLst>
              <a:ext uri="{FF2B5EF4-FFF2-40B4-BE49-F238E27FC236}">
                <a16:creationId xmlns:a16="http://schemas.microsoft.com/office/drawing/2014/main" id="{2F3AB7C7-853A-4A63-860D-E216B4BB59CF}"/>
              </a:ext>
            </a:extLst>
          </p:cNvPr>
          <p:cNvSpPr>
            <a:spLocks noChangeAspect="1"/>
          </p:cNvSpPr>
          <p:nvPr/>
        </p:nvSpPr>
        <p:spPr>
          <a:xfrm>
            <a:off x="5362077" y="1460143"/>
            <a:ext cx="468000" cy="46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</a:t>
            </a:r>
          </a:p>
          <a:p>
            <a:pPr algn="ctr"/>
            <a:r>
              <a:rPr lang="de-DE" sz="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W</a:t>
            </a:r>
            <a:endParaRPr lang="en-US" sz="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32">
            <a:extLst>
              <a:ext uri="{FF2B5EF4-FFF2-40B4-BE49-F238E27FC236}">
                <a16:creationId xmlns:a16="http://schemas.microsoft.com/office/drawing/2014/main" id="{7E84F7F6-BE5F-40D7-A260-13938FB13312}"/>
              </a:ext>
            </a:extLst>
          </p:cNvPr>
          <p:cNvSpPr>
            <a:spLocks noChangeAspect="1"/>
          </p:cNvSpPr>
          <p:nvPr/>
        </p:nvSpPr>
        <p:spPr>
          <a:xfrm>
            <a:off x="8126055" y="1469180"/>
            <a:ext cx="468000" cy="46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</a:t>
            </a:r>
          </a:p>
          <a:p>
            <a:pPr algn="ctr"/>
            <a:r>
              <a:rPr lang="de-DE" sz="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 W</a:t>
            </a:r>
            <a:endParaRPr lang="en-US" sz="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33">
            <a:extLst>
              <a:ext uri="{FF2B5EF4-FFF2-40B4-BE49-F238E27FC236}">
                <a16:creationId xmlns:a16="http://schemas.microsoft.com/office/drawing/2014/main" id="{E19C3BBA-A242-41F4-AAB6-DB378FD58A1A}"/>
              </a:ext>
            </a:extLst>
          </p:cNvPr>
          <p:cNvSpPr>
            <a:spLocks noChangeAspect="1"/>
          </p:cNvSpPr>
          <p:nvPr/>
        </p:nvSpPr>
        <p:spPr>
          <a:xfrm>
            <a:off x="10677285" y="1469180"/>
            <a:ext cx="468000" cy="46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</a:t>
            </a:r>
          </a:p>
          <a:p>
            <a:pPr algn="ctr"/>
            <a:r>
              <a:rPr lang="de-DE" sz="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W</a:t>
            </a:r>
            <a:endParaRPr lang="en-US" sz="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34">
            <a:extLst>
              <a:ext uri="{FF2B5EF4-FFF2-40B4-BE49-F238E27FC236}">
                <a16:creationId xmlns:a16="http://schemas.microsoft.com/office/drawing/2014/main" id="{92FCC9D2-7AA4-4FD9-9ABB-45A66D2A5D05}"/>
              </a:ext>
            </a:extLst>
          </p:cNvPr>
          <p:cNvSpPr>
            <a:spLocks noChangeAspect="1"/>
          </p:cNvSpPr>
          <p:nvPr/>
        </p:nvSpPr>
        <p:spPr>
          <a:xfrm>
            <a:off x="2622857" y="4174867"/>
            <a:ext cx="468000" cy="46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</a:t>
            </a:r>
          </a:p>
          <a:p>
            <a:pPr algn="ctr"/>
            <a:r>
              <a:rPr lang="de-DE" sz="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W</a:t>
            </a:r>
            <a:endParaRPr lang="en-US" sz="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35">
            <a:extLst>
              <a:ext uri="{FF2B5EF4-FFF2-40B4-BE49-F238E27FC236}">
                <a16:creationId xmlns:a16="http://schemas.microsoft.com/office/drawing/2014/main" id="{C5D1068A-F15E-4F8A-BEF0-5CB554C24D3E}"/>
              </a:ext>
            </a:extLst>
          </p:cNvPr>
          <p:cNvSpPr>
            <a:spLocks noChangeAspect="1"/>
          </p:cNvSpPr>
          <p:nvPr/>
        </p:nvSpPr>
        <p:spPr>
          <a:xfrm>
            <a:off x="5492195" y="4174867"/>
            <a:ext cx="468000" cy="46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</a:t>
            </a:r>
          </a:p>
          <a:p>
            <a:pPr algn="ctr"/>
            <a:r>
              <a:rPr lang="de-DE" sz="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W</a:t>
            </a:r>
            <a:endParaRPr lang="en-US" sz="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36">
            <a:extLst>
              <a:ext uri="{FF2B5EF4-FFF2-40B4-BE49-F238E27FC236}">
                <a16:creationId xmlns:a16="http://schemas.microsoft.com/office/drawing/2014/main" id="{72613C1C-BB26-44BF-BAB3-FE357A765D10}"/>
              </a:ext>
            </a:extLst>
          </p:cNvPr>
          <p:cNvSpPr>
            <a:spLocks noChangeAspect="1"/>
          </p:cNvSpPr>
          <p:nvPr/>
        </p:nvSpPr>
        <p:spPr>
          <a:xfrm>
            <a:off x="10691080" y="4177999"/>
            <a:ext cx="468000" cy="46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</a:t>
            </a:r>
          </a:p>
          <a:p>
            <a:pPr algn="ctr"/>
            <a:r>
              <a:rPr lang="de-DE" sz="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W</a:t>
            </a:r>
            <a:endParaRPr lang="en-US" sz="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Inhaltsplatzhalter 7">
            <a:extLst>
              <a:ext uri="{FF2B5EF4-FFF2-40B4-BE49-F238E27FC236}">
                <a16:creationId xmlns:a16="http://schemas.microsoft.com/office/drawing/2014/main" id="{726B6C35-06A6-4951-AC76-8F1C43E479BA}"/>
              </a:ext>
            </a:extLst>
          </p:cNvPr>
          <p:cNvGraphicFramePr>
            <a:graphicFrameLocks/>
          </p:cNvGraphicFramePr>
          <p:nvPr/>
        </p:nvGraphicFramePr>
        <p:xfrm>
          <a:off x="935824" y="2031454"/>
          <a:ext cx="2088232" cy="152430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73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E 25-1064 T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1,064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x 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r>
                        <a:rPr lang="en-US" sz="800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 (20 kHz)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cw, 0 – 200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ns (20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</a:t>
                      </a:r>
                      <a:r>
                        <a:rPr lang="en-US" sz="800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Air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" name="Inhaltsplatzhalter 7">
            <a:extLst>
              <a:ext uri="{FF2B5EF4-FFF2-40B4-BE49-F238E27FC236}">
                <a16:creationId xmlns:a16="http://schemas.microsoft.com/office/drawing/2014/main" id="{723E4D21-E794-407D-B2C7-359CDC040EEE}"/>
              </a:ext>
            </a:extLst>
          </p:cNvPr>
          <p:cNvGraphicFramePr>
            <a:graphicFrameLocks/>
          </p:cNvGraphicFramePr>
          <p:nvPr/>
        </p:nvGraphicFramePr>
        <p:xfrm>
          <a:off x="3633475" y="2034229"/>
          <a:ext cx="2088232" cy="152430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73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E 30-1064 T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1,064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x 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r>
                        <a:rPr lang="en-US" sz="800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 (60 kHz)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cw, 0 – 200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ns (60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800" b="0" i="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- 4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 / Air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7" name="Inhaltsplatzhalter 7">
            <a:extLst>
              <a:ext uri="{FF2B5EF4-FFF2-40B4-BE49-F238E27FC236}">
                <a16:creationId xmlns:a16="http://schemas.microsoft.com/office/drawing/2014/main" id="{5B9E8264-6F8C-4D10-AFEB-40994B9B0AFB}"/>
              </a:ext>
            </a:extLst>
          </p:cNvPr>
          <p:cNvGraphicFramePr>
            <a:graphicFrameLocks/>
          </p:cNvGraphicFramePr>
          <p:nvPr/>
        </p:nvGraphicFramePr>
        <p:xfrm>
          <a:off x="6267708" y="2040318"/>
          <a:ext cx="2088232" cy="152430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73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E 40-1064 T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1,064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x 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  <a:r>
                        <a:rPr lang="en-US" sz="800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 (60 kHz)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cw, 30 – 200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 ns (60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800" b="0" i="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- 4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 / Air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600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8" name="Picture 47">
            <a:extLst>
              <a:ext uri="{FF2B5EF4-FFF2-40B4-BE49-F238E27FC236}">
                <a16:creationId xmlns:a16="http://schemas.microsoft.com/office/drawing/2014/main" id="{506F4E7B-27D1-4D6E-B76D-1B55F740AA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78"/>
          <a:stretch/>
        </p:blipFill>
        <p:spPr bwMode="auto">
          <a:xfrm>
            <a:off x="3823287" y="858101"/>
            <a:ext cx="1395720" cy="113290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" name="Inhaltsplatzhalter 7">
            <a:extLst>
              <a:ext uri="{FF2B5EF4-FFF2-40B4-BE49-F238E27FC236}">
                <a16:creationId xmlns:a16="http://schemas.microsoft.com/office/drawing/2014/main" id="{CE211254-3F75-485D-92C7-1C8C25EA19DF}"/>
              </a:ext>
            </a:extLst>
          </p:cNvPr>
          <p:cNvGraphicFramePr>
            <a:graphicFrameLocks/>
          </p:cNvGraphicFramePr>
          <p:nvPr/>
        </p:nvGraphicFramePr>
        <p:xfrm>
          <a:off x="8913820" y="2039131"/>
          <a:ext cx="2088232" cy="152430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73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E 12</a:t>
                      </a:r>
                      <a:r>
                        <a:rPr lang="en-US" sz="1100" b="1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-532 T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532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x 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sz="800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 (50 kHz)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– 200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ns (50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 / Air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0" name="Picture 51">
            <a:extLst>
              <a:ext uri="{FF2B5EF4-FFF2-40B4-BE49-F238E27FC236}">
                <a16:creationId xmlns:a16="http://schemas.microsoft.com/office/drawing/2014/main" id="{A68E6418-4C1C-4179-AAB5-F7410B5B93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78"/>
          <a:stretch/>
        </p:blipFill>
        <p:spPr bwMode="auto">
          <a:xfrm>
            <a:off x="9163155" y="877189"/>
            <a:ext cx="1395720" cy="113290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" name="Inhaltsplatzhalter 7">
            <a:extLst>
              <a:ext uri="{FF2B5EF4-FFF2-40B4-BE49-F238E27FC236}">
                <a16:creationId xmlns:a16="http://schemas.microsoft.com/office/drawing/2014/main" id="{0683F83C-9D2F-4F5E-A784-301C1E98DDF4}"/>
              </a:ext>
            </a:extLst>
          </p:cNvPr>
          <p:cNvGraphicFramePr>
            <a:graphicFrameLocks/>
          </p:cNvGraphicFramePr>
          <p:nvPr/>
        </p:nvGraphicFramePr>
        <p:xfrm>
          <a:off x="938767" y="4719421"/>
          <a:ext cx="2088232" cy="152430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73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E 20</a:t>
                      </a:r>
                      <a:r>
                        <a:rPr lang="en-US" sz="1100" b="1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-532 T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532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x 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r>
                        <a:rPr lang="en-US" sz="800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 (50 kHz)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 – 200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 ns (50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 / Air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2" name="Picture 54">
            <a:extLst>
              <a:ext uri="{FF2B5EF4-FFF2-40B4-BE49-F238E27FC236}">
                <a16:creationId xmlns:a16="http://schemas.microsoft.com/office/drawing/2014/main" id="{378CB4C3-1E4E-4161-9033-60A4124982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" b="28415"/>
          <a:stretch/>
        </p:blipFill>
        <p:spPr bwMode="auto">
          <a:xfrm>
            <a:off x="6237129" y="860612"/>
            <a:ext cx="1790169" cy="114748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" name="Inhaltsplatzhalter 7">
            <a:extLst>
              <a:ext uri="{FF2B5EF4-FFF2-40B4-BE49-F238E27FC236}">
                <a16:creationId xmlns:a16="http://schemas.microsoft.com/office/drawing/2014/main" id="{D502C742-259B-4594-9D4C-B3F31F200F4A}"/>
              </a:ext>
            </a:extLst>
          </p:cNvPr>
          <p:cNvGraphicFramePr>
            <a:graphicFrameLocks/>
          </p:cNvGraphicFramePr>
          <p:nvPr/>
        </p:nvGraphicFramePr>
        <p:xfrm>
          <a:off x="3633475" y="4719421"/>
          <a:ext cx="2088232" cy="152430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73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E 25</a:t>
                      </a:r>
                      <a:r>
                        <a:rPr lang="en-US" sz="1100" b="1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-532 T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532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x 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r>
                        <a:rPr lang="en-US" sz="800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 (50 kHz)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 – 200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 ns (50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 / Air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600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4" name="Inhaltsplatzhalter 7">
            <a:extLst>
              <a:ext uri="{FF2B5EF4-FFF2-40B4-BE49-F238E27FC236}">
                <a16:creationId xmlns:a16="http://schemas.microsoft.com/office/drawing/2014/main" id="{CD714433-D116-40EA-BA21-4E166D5AD0BB}"/>
              </a:ext>
            </a:extLst>
          </p:cNvPr>
          <p:cNvGraphicFramePr>
            <a:graphicFrameLocks/>
          </p:cNvGraphicFramePr>
          <p:nvPr/>
        </p:nvGraphicFramePr>
        <p:xfrm>
          <a:off x="8913820" y="4720998"/>
          <a:ext cx="2088232" cy="1524306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73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 E 20-355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355 nm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x 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800" u="none" strike="noStrike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 (15 kHz)</a:t>
                      </a: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 – 100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ns (15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 for IR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 / Air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36000" marR="6171" marT="6171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mm</a:t>
                      </a:r>
                    </a:p>
                  </a:txBody>
                  <a:tcPr marL="6171" marR="108000" marT="6171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87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441187C-74FE-46FE-A42B-BC3A67BA6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PowerLine F Twin Overview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AFCFF7-CD33-46C9-A3E1-29A19FE7C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31A6-1B55-4814-8E80-FBCB2EB2CA2B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54E148-52E4-48A3-94C8-73C0A9540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EEA988-9B69-4455-8576-02D9A49D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8</a:t>
            </a:fld>
            <a:r>
              <a:t>    |</a:t>
            </a:r>
          </a:p>
        </p:txBody>
      </p:sp>
      <p:pic>
        <p:nvPicPr>
          <p:cNvPr id="7" name="Picture 59">
            <a:extLst>
              <a:ext uri="{FF2B5EF4-FFF2-40B4-BE49-F238E27FC236}">
                <a16:creationId xmlns:a16="http://schemas.microsoft.com/office/drawing/2014/main" id="{4AFC6ED7-1AAB-474F-98CC-12DAE230F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115" y="3656266"/>
            <a:ext cx="1539051" cy="992472"/>
          </a:xfrm>
          <a:prstGeom prst="rect">
            <a:avLst/>
          </a:prstGeom>
        </p:spPr>
      </p:pic>
      <p:pic>
        <p:nvPicPr>
          <p:cNvPr id="8" name="Picture 59">
            <a:extLst>
              <a:ext uri="{FF2B5EF4-FFF2-40B4-BE49-F238E27FC236}">
                <a16:creationId xmlns:a16="http://schemas.microsoft.com/office/drawing/2014/main" id="{D36E1DDC-1592-4C5B-B50D-5A0ACBF1D5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49" y="3665916"/>
            <a:ext cx="1539051" cy="992472"/>
          </a:xfrm>
          <a:prstGeom prst="rect">
            <a:avLst/>
          </a:prstGeom>
        </p:spPr>
      </p:pic>
      <p:pic>
        <p:nvPicPr>
          <p:cNvPr id="9" name="Picture 59">
            <a:extLst>
              <a:ext uri="{FF2B5EF4-FFF2-40B4-BE49-F238E27FC236}">
                <a16:creationId xmlns:a16="http://schemas.microsoft.com/office/drawing/2014/main" id="{9EBF2167-F018-475A-9FD8-DE9BDE3CE4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812" y="949120"/>
            <a:ext cx="1539051" cy="992472"/>
          </a:xfrm>
          <a:prstGeom prst="rect">
            <a:avLst/>
          </a:prstGeom>
        </p:spPr>
      </p:pic>
      <p:pic>
        <p:nvPicPr>
          <p:cNvPr id="10" name="Picture 59">
            <a:extLst>
              <a:ext uri="{FF2B5EF4-FFF2-40B4-BE49-F238E27FC236}">
                <a16:creationId xmlns:a16="http://schemas.microsoft.com/office/drawing/2014/main" id="{5F3A8DEB-FD0C-47AB-989D-59716AA4AA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95" y="986262"/>
            <a:ext cx="1539051" cy="992472"/>
          </a:xfrm>
          <a:prstGeom prst="rect">
            <a:avLst/>
          </a:prstGeom>
        </p:spPr>
      </p:pic>
      <p:graphicFrame>
        <p:nvGraphicFramePr>
          <p:cNvPr id="11" name="Inhaltsplatzhalter 7">
            <a:extLst>
              <a:ext uri="{FF2B5EF4-FFF2-40B4-BE49-F238E27FC236}">
                <a16:creationId xmlns:a16="http://schemas.microsoft.com/office/drawing/2014/main" id="{DF7753A1-C831-43A1-8960-8E832DD005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4295942"/>
              </p:ext>
            </p:extLst>
          </p:nvPr>
        </p:nvGraphicFramePr>
        <p:xfrm>
          <a:off x="4941273" y="4716842"/>
          <a:ext cx="2088000" cy="1545048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42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3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F </a:t>
                      </a:r>
                      <a:r>
                        <a:rPr lang="en-US" sz="11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Varia T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1,060 - 1,070 nm</a:t>
                      </a: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x 47 W</a:t>
                      </a: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– 1,000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1 - 120 ns *)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</a:t>
                      </a: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594 mm</a:t>
                      </a: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Inhaltsplatzhalter 7">
            <a:extLst>
              <a:ext uri="{FF2B5EF4-FFF2-40B4-BE49-F238E27FC236}">
                <a16:creationId xmlns:a16="http://schemas.microsoft.com/office/drawing/2014/main" id="{E15BA09F-F465-447B-9F84-E903310A48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5974052"/>
              </p:ext>
            </p:extLst>
          </p:nvPr>
        </p:nvGraphicFramePr>
        <p:xfrm>
          <a:off x="2261425" y="4716842"/>
          <a:ext cx="2088000" cy="1545048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42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3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F </a:t>
                      </a:r>
                      <a:r>
                        <a:rPr lang="en-US" sz="11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Varia T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1,060 - 1,070 nm</a:t>
                      </a: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x 19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– 1,000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– 200 ns *)</a:t>
                      </a: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</a:t>
                      </a: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594 mm</a:t>
                      </a: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" name="Abgerundetes Rechteck 13">
            <a:extLst>
              <a:ext uri="{FF2B5EF4-FFF2-40B4-BE49-F238E27FC236}">
                <a16:creationId xmlns:a16="http://schemas.microsoft.com/office/drawing/2014/main" id="{566C4FE5-4E6B-4D4D-85AF-3B48B0F35F6C}"/>
              </a:ext>
            </a:extLst>
          </p:cNvPr>
          <p:cNvSpPr/>
          <p:nvPr/>
        </p:nvSpPr>
        <p:spPr>
          <a:xfrm>
            <a:off x="9359851" y="957664"/>
            <a:ext cx="540000" cy="23803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1,064 nm</a:t>
            </a:r>
          </a:p>
        </p:txBody>
      </p:sp>
      <p:sp>
        <p:nvSpPr>
          <p:cNvPr id="14" name="Abgerundetes Rechteck 24">
            <a:extLst>
              <a:ext uri="{FF2B5EF4-FFF2-40B4-BE49-F238E27FC236}">
                <a16:creationId xmlns:a16="http://schemas.microsoft.com/office/drawing/2014/main" id="{29535E40-AD49-4061-B598-6B3FF0950D7F}"/>
              </a:ext>
            </a:extLst>
          </p:cNvPr>
          <p:cNvSpPr/>
          <p:nvPr/>
        </p:nvSpPr>
        <p:spPr>
          <a:xfrm>
            <a:off x="3894489" y="957664"/>
            <a:ext cx="540000" cy="23803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1,064 nm</a:t>
            </a:r>
          </a:p>
        </p:txBody>
      </p:sp>
      <p:sp>
        <p:nvSpPr>
          <p:cNvPr id="15" name="Abgerundetes Rechteck 21">
            <a:extLst>
              <a:ext uri="{FF2B5EF4-FFF2-40B4-BE49-F238E27FC236}">
                <a16:creationId xmlns:a16="http://schemas.microsoft.com/office/drawing/2014/main" id="{277DE856-80CF-435A-B213-7D4FFA969604}"/>
              </a:ext>
            </a:extLst>
          </p:cNvPr>
          <p:cNvSpPr/>
          <p:nvPr/>
        </p:nvSpPr>
        <p:spPr>
          <a:xfrm>
            <a:off x="6576477" y="957664"/>
            <a:ext cx="540000" cy="23803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1,064 nm</a:t>
            </a: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2724D70A-DA11-4B3F-B01F-3169FB95775B}"/>
              </a:ext>
            </a:extLst>
          </p:cNvPr>
          <p:cNvSpPr>
            <a:spLocks noChangeAspect="1"/>
          </p:cNvSpPr>
          <p:nvPr/>
        </p:nvSpPr>
        <p:spPr>
          <a:xfrm>
            <a:off x="4044245" y="1453518"/>
            <a:ext cx="468000" cy="46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</a:t>
            </a:r>
          </a:p>
          <a:p>
            <a:pPr algn="ctr"/>
            <a:r>
              <a:rPr lang="en-US"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 W</a:t>
            </a:r>
          </a:p>
        </p:txBody>
      </p:sp>
      <p:sp>
        <p:nvSpPr>
          <p:cNvPr id="17" name="Oval 31">
            <a:extLst>
              <a:ext uri="{FF2B5EF4-FFF2-40B4-BE49-F238E27FC236}">
                <a16:creationId xmlns:a16="http://schemas.microsoft.com/office/drawing/2014/main" id="{46CF353E-044A-4F3E-97DC-65643C3A69E7}"/>
              </a:ext>
            </a:extLst>
          </p:cNvPr>
          <p:cNvSpPr>
            <a:spLocks noChangeAspect="1"/>
          </p:cNvSpPr>
          <p:nvPr/>
        </p:nvSpPr>
        <p:spPr>
          <a:xfrm>
            <a:off x="6669876" y="1447428"/>
            <a:ext cx="468000" cy="46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</a:t>
            </a:r>
          </a:p>
          <a:p>
            <a:pPr algn="ctr"/>
            <a:r>
              <a:rPr lang="en-US"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W</a:t>
            </a:r>
          </a:p>
        </p:txBody>
      </p:sp>
      <p:sp>
        <p:nvSpPr>
          <p:cNvPr id="18" name="Oval 34">
            <a:extLst>
              <a:ext uri="{FF2B5EF4-FFF2-40B4-BE49-F238E27FC236}">
                <a16:creationId xmlns:a16="http://schemas.microsoft.com/office/drawing/2014/main" id="{7F565B40-AE10-4B72-998D-328D5529FFB5}"/>
              </a:ext>
            </a:extLst>
          </p:cNvPr>
          <p:cNvSpPr>
            <a:spLocks noChangeAspect="1"/>
          </p:cNvSpPr>
          <p:nvPr/>
        </p:nvSpPr>
        <p:spPr>
          <a:xfrm>
            <a:off x="3930656" y="4162152"/>
            <a:ext cx="468000" cy="46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</a:t>
            </a:r>
          </a:p>
          <a:p>
            <a:pPr algn="ctr"/>
            <a:r>
              <a:rPr lang="en-US"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 W</a:t>
            </a:r>
          </a:p>
        </p:txBody>
      </p:sp>
      <p:sp>
        <p:nvSpPr>
          <p:cNvPr id="19" name="Oval 35">
            <a:extLst>
              <a:ext uri="{FF2B5EF4-FFF2-40B4-BE49-F238E27FC236}">
                <a16:creationId xmlns:a16="http://schemas.microsoft.com/office/drawing/2014/main" id="{28685C4B-E597-4D34-A02A-1C15A87CB13B}"/>
              </a:ext>
            </a:extLst>
          </p:cNvPr>
          <p:cNvSpPr>
            <a:spLocks noChangeAspect="1"/>
          </p:cNvSpPr>
          <p:nvPr/>
        </p:nvSpPr>
        <p:spPr>
          <a:xfrm>
            <a:off x="6799993" y="4162152"/>
            <a:ext cx="468000" cy="46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</a:t>
            </a:r>
          </a:p>
          <a:p>
            <a:pPr algn="ctr"/>
            <a:r>
              <a:rPr lang="en-US"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 W</a:t>
            </a:r>
          </a:p>
        </p:txBody>
      </p:sp>
      <p:sp>
        <p:nvSpPr>
          <p:cNvPr id="20" name="Oval 44">
            <a:extLst>
              <a:ext uri="{FF2B5EF4-FFF2-40B4-BE49-F238E27FC236}">
                <a16:creationId xmlns:a16="http://schemas.microsoft.com/office/drawing/2014/main" id="{18F3CC80-59DA-4909-8F95-CC685AF772E5}"/>
              </a:ext>
            </a:extLst>
          </p:cNvPr>
          <p:cNvSpPr>
            <a:spLocks noChangeAspect="1"/>
          </p:cNvSpPr>
          <p:nvPr/>
        </p:nvSpPr>
        <p:spPr>
          <a:xfrm>
            <a:off x="9336819" y="1445356"/>
            <a:ext cx="468000" cy="46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</a:t>
            </a:r>
          </a:p>
          <a:p>
            <a:pPr algn="ctr"/>
            <a:r>
              <a:rPr lang="en-US" sz="8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 W</a:t>
            </a:r>
          </a:p>
        </p:txBody>
      </p:sp>
      <p:pic>
        <p:nvPicPr>
          <p:cNvPr id="21" name="Picture 59">
            <a:extLst>
              <a:ext uri="{FF2B5EF4-FFF2-40B4-BE49-F238E27FC236}">
                <a16:creationId xmlns:a16="http://schemas.microsoft.com/office/drawing/2014/main" id="{F4BFAF36-E537-4721-9403-F1689DEA55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123" y="949120"/>
            <a:ext cx="1539051" cy="992472"/>
          </a:xfrm>
          <a:prstGeom prst="rect">
            <a:avLst/>
          </a:prstGeom>
        </p:spPr>
      </p:pic>
      <p:graphicFrame>
        <p:nvGraphicFramePr>
          <p:cNvPr id="22" name="Inhaltsplatzhalter 7">
            <a:extLst>
              <a:ext uri="{FF2B5EF4-FFF2-40B4-BE49-F238E27FC236}">
                <a16:creationId xmlns:a16="http://schemas.microsoft.com/office/drawing/2014/main" id="{7338751F-8D56-43EA-ACDE-03397F836C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5625174"/>
              </p:ext>
            </p:extLst>
          </p:nvPr>
        </p:nvGraphicFramePr>
        <p:xfrm>
          <a:off x="7575739" y="2025239"/>
          <a:ext cx="2088000" cy="1545048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42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3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</a:t>
                      </a:r>
                      <a:r>
                        <a:rPr lang="en-US" sz="11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 50-1064 T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1,060 - 1,070 nm</a:t>
                      </a: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x 48 W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– 200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 ns (50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</a:t>
                      </a: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594 mm</a:t>
                      </a: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3" name="Inhaltsplatzhalter 7">
            <a:extLst>
              <a:ext uri="{FF2B5EF4-FFF2-40B4-BE49-F238E27FC236}">
                <a16:creationId xmlns:a16="http://schemas.microsoft.com/office/drawing/2014/main" id="{275D9E59-E6ED-4A4B-98C3-953E83ED6D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005261"/>
              </p:ext>
            </p:extLst>
          </p:nvPr>
        </p:nvGraphicFramePr>
        <p:xfrm>
          <a:off x="4936399" y="2015187"/>
          <a:ext cx="2088000" cy="1545048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42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3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</a:t>
                      </a:r>
                      <a:r>
                        <a:rPr lang="en-US" sz="11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 30-1064 T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1,060 - 1,070 nm</a:t>
                      </a: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x 28 W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– 100</a:t>
                      </a:r>
                      <a:r>
                        <a:rPr lang="en-US" sz="80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</a:t>
                      </a: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ns (30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</a:t>
                      </a: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594 mm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4" name="Inhaltsplatzhalter 7">
            <a:extLst>
              <a:ext uri="{FF2B5EF4-FFF2-40B4-BE49-F238E27FC236}">
                <a16:creationId xmlns:a16="http://schemas.microsoft.com/office/drawing/2014/main" id="{73014365-7630-444D-AAC0-7AC305071C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457582"/>
              </p:ext>
            </p:extLst>
          </p:nvPr>
        </p:nvGraphicFramePr>
        <p:xfrm>
          <a:off x="2243739" y="2023710"/>
          <a:ext cx="2088000" cy="1545048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42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3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</a:t>
                      </a:r>
                      <a:r>
                        <a:rPr lang="en-US" sz="11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 20-1064 T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1,060 - 1,070 nm</a:t>
                      </a: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x 19 </a:t>
                      </a:r>
                      <a:r>
                        <a:rPr lang="en-US" sz="800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– 100 kHz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ns (20 kHz)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</a:t>
                      </a: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</a:t>
                      </a:r>
                      <a:endParaRPr lang="en-US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594 </a:t>
                      </a: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</a:t>
                      </a: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47C9AE66-7D35-44A9-A79D-4111F4B3138B}"/>
              </a:ext>
            </a:extLst>
          </p:cNvPr>
          <p:cNvSpPr/>
          <p:nvPr/>
        </p:nvSpPr>
        <p:spPr>
          <a:xfrm>
            <a:off x="3894489" y="3731080"/>
            <a:ext cx="540000" cy="23803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1,064 nm</a:t>
            </a:r>
          </a:p>
        </p:txBody>
      </p:sp>
      <p:sp>
        <p:nvSpPr>
          <p:cNvPr id="26" name="Abgerundetes Rechteck 24">
            <a:extLst>
              <a:ext uri="{FF2B5EF4-FFF2-40B4-BE49-F238E27FC236}">
                <a16:creationId xmlns:a16="http://schemas.microsoft.com/office/drawing/2014/main" id="{755678C8-0063-4650-830B-12BA459197C0}"/>
              </a:ext>
            </a:extLst>
          </p:cNvPr>
          <p:cNvSpPr/>
          <p:nvPr/>
        </p:nvSpPr>
        <p:spPr>
          <a:xfrm>
            <a:off x="6808233" y="3726619"/>
            <a:ext cx="540000" cy="23803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>
                <a:latin typeface="Arial" panose="020B0604020202020204" pitchFamily="34" charset="0"/>
                <a:cs typeface="Arial" panose="020B0604020202020204" pitchFamily="34" charset="0"/>
              </a:rPr>
              <a:t>1,064 nm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8A4AEF0-DD20-4AC0-8922-25C4E69DA7D6}"/>
              </a:ext>
            </a:extLst>
          </p:cNvPr>
          <p:cNvSpPr txBox="1"/>
          <p:nvPr/>
        </p:nvSpPr>
        <p:spPr>
          <a:xfrm>
            <a:off x="6677096" y="6336303"/>
            <a:ext cx="2028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*) Pulse width is set in the factory. Pulse width cannot be modified in the field</a:t>
            </a:r>
          </a:p>
        </p:txBody>
      </p:sp>
      <p:graphicFrame>
        <p:nvGraphicFramePr>
          <p:cNvPr id="28" name="Inhaltsplatzhalter 7">
            <a:extLst>
              <a:ext uri="{FF2B5EF4-FFF2-40B4-BE49-F238E27FC236}">
                <a16:creationId xmlns:a16="http://schemas.microsoft.com/office/drawing/2014/main" id="{9EB36E6D-F7FA-4503-BC16-35FAA9AB4F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1258841"/>
              </p:ext>
            </p:extLst>
          </p:nvPr>
        </p:nvGraphicFramePr>
        <p:xfrm>
          <a:off x="7575739" y="4716842"/>
          <a:ext cx="2088000" cy="1545048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42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3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 F 10 QS T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6171" marR="6171" marT="61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</a:t>
                      </a: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532 nm</a:t>
                      </a: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power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x 9 W</a:t>
                      </a: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– 250 kHz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Pulse width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ns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Beam quality M</a:t>
                      </a:r>
                      <a:r>
                        <a:rPr lang="en-US" sz="800" b="1" i="0" u="none" strike="noStrike" baseline="30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Pilot</a:t>
                      </a:r>
                      <a:r>
                        <a:rPr lang="en-US" sz="800" b="1" u="none" strike="noStrike" baseline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power meter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Cooling</a:t>
                      </a:r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1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(laser head)</a:t>
                      </a:r>
                    </a:p>
                  </a:txBody>
                  <a:tcPr marL="48000" marR="8228" marT="8228" marB="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fontAlgn="ctr"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831 mm</a:t>
                      </a:r>
                    </a:p>
                  </a:txBody>
                  <a:tcPr marL="8228" marR="144000" marT="8228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9" name="Grafik 28" descr="Ein Bild, das LEGO, Spielzeug enthält.&#10;&#10;Automatisch generierte Beschreibung">
            <a:extLst>
              <a:ext uri="{FF2B5EF4-FFF2-40B4-BE49-F238E27FC236}">
                <a16:creationId xmlns:a16="http://schemas.microsoft.com/office/drawing/2014/main" id="{73079188-77F7-4DFB-88FD-B7EBA625F7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63"/>
          <a:stretch/>
        </p:blipFill>
        <p:spPr bwMode="auto">
          <a:xfrm>
            <a:off x="7834781" y="3615217"/>
            <a:ext cx="1706564" cy="10405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Abgerundetes Rechteck 19">
            <a:extLst>
              <a:ext uri="{FF2B5EF4-FFF2-40B4-BE49-F238E27FC236}">
                <a16:creationId xmlns:a16="http://schemas.microsoft.com/office/drawing/2014/main" id="{C7996315-9478-4E02-8ACE-C75C79380DE1}"/>
              </a:ext>
            </a:extLst>
          </p:cNvPr>
          <p:cNvSpPr/>
          <p:nvPr/>
        </p:nvSpPr>
        <p:spPr>
          <a:xfrm>
            <a:off x="9393739" y="3726619"/>
            <a:ext cx="540000" cy="238032"/>
          </a:xfrm>
          <a:prstGeom prst="roundRect">
            <a:avLst/>
          </a:prstGeom>
          <a:solidFill>
            <a:srgbClr val="008000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532 nm</a:t>
            </a:r>
          </a:p>
        </p:txBody>
      </p:sp>
    </p:spTree>
    <p:extLst>
      <p:ext uri="{BB962C8B-B14F-4D97-AF65-F5344CB8AC3E}">
        <p14:creationId xmlns:p14="http://schemas.microsoft.com/office/powerpoint/2010/main" val="3910234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Matrix – Laser Marking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31A6-1B55-4814-8E80-FBCB2EB2CA2B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090008C0-F412-4DD0-8439-C7E65D7F61AA}" type="slidenum">
              <a:rPr smtClean="0"/>
              <a:pPr/>
              <a:t>9</a:t>
            </a:fld>
            <a:r>
              <a:t>    |</a:t>
            </a:r>
          </a:p>
        </p:txBody>
      </p:sp>
      <p:graphicFrame>
        <p:nvGraphicFramePr>
          <p:cNvPr id="7" name="Tabel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946715"/>
              </p:ext>
            </p:extLst>
          </p:nvPr>
        </p:nvGraphicFramePr>
        <p:xfrm>
          <a:off x="2925154" y="1033362"/>
          <a:ext cx="8011772" cy="52413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200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276">
                  <a:extLst>
                    <a:ext uri="{9D8B030D-6E8A-4147-A177-3AD203B41FA5}">
                      <a16:colId xmlns:a16="http://schemas.microsoft.com/office/drawing/2014/main" val="100853191"/>
                    </a:ext>
                  </a:extLst>
                </a:gridCol>
                <a:gridCol w="353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32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32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32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327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3276">
                  <a:extLst>
                    <a:ext uri="{9D8B030D-6E8A-4147-A177-3AD203B41FA5}">
                      <a16:colId xmlns:a16="http://schemas.microsoft.com/office/drawing/2014/main" val="634371327"/>
                    </a:ext>
                  </a:extLst>
                </a:gridCol>
                <a:gridCol w="35327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327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3276">
                  <a:extLst>
                    <a:ext uri="{9D8B030D-6E8A-4147-A177-3AD203B41FA5}">
                      <a16:colId xmlns:a16="http://schemas.microsoft.com/office/drawing/2014/main" val="1565882667"/>
                    </a:ext>
                  </a:extLst>
                </a:gridCol>
                <a:gridCol w="35327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327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327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327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3276">
                  <a:extLst>
                    <a:ext uri="{9D8B030D-6E8A-4147-A177-3AD203B41FA5}">
                      <a16:colId xmlns:a16="http://schemas.microsoft.com/office/drawing/2014/main" val="536618274"/>
                    </a:ext>
                  </a:extLst>
                </a:gridCol>
              </a:tblGrid>
              <a:tr h="1028839">
                <a:tc>
                  <a:txBody>
                    <a:bodyPr/>
                    <a:lstStyle/>
                    <a:p>
                      <a:pPr algn="ctr"/>
                      <a:endParaRPr lang="en-US" sz="9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 Prime 12 / 15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PL E Air 10 -1064</a:t>
                      </a:r>
                      <a:endParaRPr lang="en-US" sz="9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PL E Air 25 -1064</a:t>
                      </a:r>
                      <a:endParaRPr lang="en-US" sz="9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PL E Air 30 -1064</a:t>
                      </a:r>
                      <a:endParaRPr lang="en-US" sz="9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PL E 40 - 1064</a:t>
                      </a:r>
                      <a:endParaRPr lang="en-US" sz="9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PL Rapid NX 10</a:t>
                      </a:r>
                      <a:endParaRPr lang="en-US" sz="9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PL F 20-1064</a:t>
                      </a:r>
                      <a:endParaRPr lang="en-US" sz="9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PL F 30-1064</a:t>
                      </a:r>
                      <a:endParaRPr lang="en-US" sz="9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PL F 50-1064</a:t>
                      </a:r>
                      <a:endParaRPr lang="en-US" sz="9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PL F 100-1064</a:t>
                      </a:r>
                      <a:endParaRPr lang="en-US" sz="9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PL F 20 </a:t>
                      </a:r>
                      <a:r>
                        <a:rPr lang="en-US" sz="9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Varia</a:t>
                      </a:r>
                      <a:endParaRPr lang="en-US" sz="9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PL F 50 </a:t>
                      </a:r>
                      <a:r>
                        <a:rPr lang="en-US" sz="9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Varia</a:t>
                      </a:r>
                      <a:endParaRPr lang="en-US" sz="9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PL E 12 - 532</a:t>
                      </a:r>
                      <a:endParaRPr lang="en-US" sz="9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vert="vert27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PL E 20  -532</a:t>
                      </a:r>
                      <a:endParaRPr lang="en-US" sz="9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vert="vert27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PL E 25 –</a:t>
                      </a:r>
                      <a:r>
                        <a:rPr lang="en-US" sz="900" baseline="0" dirty="0"/>
                        <a:t> 532</a:t>
                      </a:r>
                      <a:endParaRPr lang="en-US" sz="9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vert="vert27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PL E 20 - 355</a:t>
                      </a:r>
                      <a:endParaRPr lang="en-US" sz="9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vert="vert27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PL E 8</a:t>
                      </a:r>
                      <a:r>
                        <a:rPr lang="en-US" sz="900" baseline="0" dirty="0"/>
                        <a:t> QT</a:t>
                      </a:r>
                      <a:endParaRPr lang="en-US" sz="9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vert="vert27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935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+mn-lt"/>
                          <a:cs typeface="+mn-cs"/>
                        </a:rPr>
                        <a:t>Semiconductor ICs</a:t>
                      </a:r>
                      <a:endParaRPr lang="en-US" sz="10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935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Plastic Marking </a:t>
                      </a:r>
                      <a:r>
                        <a:rPr lang="en-US" sz="1000" b="0" dirty="0"/>
                        <a:t>(Carbonization)</a:t>
                      </a:r>
                      <a:endParaRPr lang="en-US" sz="10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92D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92D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92D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92D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92D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92D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935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rgbClr val="000000"/>
                          </a:solidFill>
                        </a:rPr>
                        <a:t>Plastic Marking</a:t>
                      </a:r>
                      <a:r>
                        <a:rPr lang="en-US" sz="1000" b="1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000" b="0" baseline="0" dirty="0">
                          <a:solidFill>
                            <a:srgbClr val="000000"/>
                          </a:solidFill>
                        </a:rPr>
                        <a:t>(Foaming)</a:t>
                      </a:r>
                      <a:endParaRPr lang="en-US" sz="1000" b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92D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92D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92D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92D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92D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92D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6633603"/>
                  </a:ext>
                </a:extLst>
              </a:tr>
              <a:tr h="302935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Plastic</a:t>
                      </a:r>
                      <a:r>
                        <a:rPr lang="en-US" sz="1000" b="1" baseline="0" dirty="0"/>
                        <a:t> Marking </a:t>
                      </a:r>
                      <a:r>
                        <a:rPr lang="en-US" sz="1000" b="0" baseline="0" dirty="0"/>
                        <a:t>(Bleaching)</a:t>
                      </a:r>
                      <a:endParaRPr lang="en-US" sz="10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935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PEEK, PA 6, Nylon</a:t>
                      </a:r>
                      <a:endParaRPr lang="en-US" sz="10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008992"/>
                  </a:ext>
                </a:extLst>
              </a:tr>
              <a:tr h="302935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Ear Tags</a:t>
                      </a:r>
                      <a:endParaRPr 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7637922"/>
                  </a:ext>
                </a:extLst>
              </a:tr>
              <a:tr h="302935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Day and Night Design</a:t>
                      </a:r>
                      <a:endParaRPr 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935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Greyscale Marking</a:t>
                      </a:r>
                      <a:endParaRPr 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935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/>
                        <a:t>Metal Marking  &amp; </a:t>
                      </a:r>
                      <a:r>
                        <a:rPr lang="en-US" sz="1000" b="1" baseline="0" dirty="0"/>
                        <a:t>Engraving</a:t>
                      </a:r>
                      <a:endParaRPr lang="en-US" sz="10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002369"/>
                  </a:ext>
                </a:extLst>
              </a:tr>
              <a:tr h="302935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Copper Marking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935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rgbClr val="000000"/>
                          </a:solidFill>
                        </a:rPr>
                        <a:t>Annealing Marking</a:t>
                      </a:r>
                      <a:endParaRPr lang="en-US" sz="10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2935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SUS Black Marking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2935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Glass Marking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2411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rgbClr val="000000"/>
                          </a:solidFill>
                        </a:rPr>
                        <a:t>Label Marking</a:t>
                      </a:r>
                      <a:r>
                        <a:rPr lang="en-US" sz="1000" b="1" baseline="0" dirty="0">
                          <a:solidFill>
                            <a:srgbClr val="000000"/>
                          </a:solidFill>
                        </a:rPr>
                        <a:t> / Cutting</a:t>
                      </a:r>
                      <a:endParaRPr lang="en-US" sz="10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sym typeface="Wingdings"/>
                        </a:rPr>
                        <a:t></a:t>
                      </a: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Textfeld 18"/>
          <p:cNvSpPr txBox="1"/>
          <p:nvPr/>
        </p:nvSpPr>
        <p:spPr>
          <a:xfrm>
            <a:off x="6545040" y="802216"/>
            <a:ext cx="958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Symbol" panose="05050102010706020507" pitchFamily="18" charset="2"/>
              </a:rPr>
              <a:t>l</a:t>
            </a:r>
            <a:r>
              <a:rPr lang="en-US" sz="1000" b="1" dirty="0"/>
              <a:t> = 1,064 nm</a:t>
            </a:r>
          </a:p>
        </p:txBody>
      </p:sp>
      <p:sp>
        <p:nvSpPr>
          <p:cNvPr id="12" name="Textfeld 19"/>
          <p:cNvSpPr txBox="1"/>
          <p:nvPr/>
        </p:nvSpPr>
        <p:spPr>
          <a:xfrm>
            <a:off x="9256366" y="805990"/>
            <a:ext cx="839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Symbol" panose="05050102010706020507" pitchFamily="18" charset="2"/>
              </a:rPr>
              <a:t>l</a:t>
            </a:r>
            <a:r>
              <a:rPr lang="en-US" sz="1000" b="1" dirty="0"/>
              <a:t> = 532 nm</a:t>
            </a:r>
          </a:p>
        </p:txBody>
      </p:sp>
      <p:sp>
        <p:nvSpPr>
          <p:cNvPr id="13" name="Textfeld 20"/>
          <p:cNvSpPr txBox="1"/>
          <p:nvPr/>
        </p:nvSpPr>
        <p:spPr>
          <a:xfrm>
            <a:off x="10224541" y="798047"/>
            <a:ext cx="712392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000" b="1" dirty="0">
                <a:latin typeface="Symbol" panose="05050102010706020507" pitchFamily="18" charset="2"/>
              </a:rPr>
              <a:t>l</a:t>
            </a:r>
            <a:r>
              <a:rPr lang="en-US" sz="1000" b="1" dirty="0"/>
              <a:t> = 355 nm</a:t>
            </a:r>
          </a:p>
        </p:txBody>
      </p:sp>
      <p:pic>
        <p:nvPicPr>
          <p:cNvPr id="14" name="Picture 4" descr="Bildergebnis fÃ¼r cow ear tags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219" t="4424" r="28407" b="58207"/>
          <a:stretch/>
        </p:blipFill>
        <p:spPr bwMode="auto">
          <a:xfrm>
            <a:off x="1418758" y="3709025"/>
            <a:ext cx="1069831" cy="742664"/>
          </a:xfrm>
          <a:prstGeom prst="rect">
            <a:avLst/>
          </a:prstGeom>
          <a:noFill/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2"/>
          <a:stretch/>
        </p:blipFill>
        <p:spPr>
          <a:xfrm>
            <a:off x="1418734" y="4601796"/>
            <a:ext cx="1069855" cy="733192"/>
          </a:xfrm>
          <a:prstGeom prst="rect">
            <a:avLst/>
          </a:prstGeom>
          <a:noFill/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2" descr="Bildergebnis fÃ¼r day and night design automtiv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" r="2620" b="4178"/>
          <a:stretch/>
        </p:blipFill>
        <p:spPr bwMode="auto">
          <a:xfrm>
            <a:off x="1418733" y="1979436"/>
            <a:ext cx="1069855" cy="729199"/>
          </a:xfrm>
          <a:prstGeom prst="rect">
            <a:avLst/>
          </a:prstGeom>
          <a:noFill/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733" y="2834673"/>
            <a:ext cx="1069855" cy="719885"/>
          </a:xfrm>
          <a:prstGeom prst="rect">
            <a:avLst/>
          </a:prstGeom>
          <a:noFill/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" descr="https://www.schreiner-group.com/fileadmin/_processed_/d/f/csm_Pro_02_02_CLF_endlos_c3077de5cf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8" b="25360"/>
          <a:stretch/>
        </p:blipFill>
        <p:spPr bwMode="auto">
          <a:xfrm>
            <a:off x="1424834" y="5489455"/>
            <a:ext cx="1063755" cy="726141"/>
          </a:xfrm>
          <a:prstGeom prst="rect">
            <a:avLst/>
          </a:prstGeom>
          <a:noFill/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885" y="1117838"/>
            <a:ext cx="1063755" cy="706771"/>
          </a:xfrm>
          <a:prstGeom prst="rect">
            <a:avLst/>
          </a:prstGeom>
          <a:noFill/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523101" y="6028455"/>
            <a:ext cx="2492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Arial monospaced for SAP" panose="020B0609020202030204" pitchFamily="49" charset="0"/>
              </a:rPr>
              <a:t>This is only a rough guideline</a:t>
            </a:r>
          </a:p>
        </p:txBody>
      </p:sp>
    </p:spTree>
    <p:extLst>
      <p:ext uri="{BB962C8B-B14F-4D97-AF65-F5344CB8AC3E}">
        <p14:creationId xmlns:p14="http://schemas.microsoft.com/office/powerpoint/2010/main" val="440848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herent 2016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0055B8"/>
      </a:accent1>
      <a:accent2>
        <a:srgbClr val="BE1E2D"/>
      </a:accent2>
      <a:accent3>
        <a:srgbClr val="7030A0"/>
      </a:accent3>
      <a:accent4>
        <a:srgbClr val="F3D90C"/>
      </a:accent4>
      <a:accent5>
        <a:srgbClr val="FF9933"/>
      </a:accent5>
      <a:accent6>
        <a:srgbClr val="7F7F7F"/>
      </a:accent6>
      <a:hlink>
        <a:srgbClr val="0055B8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59f0309-69eb-45f5-b8b7-6eff4bbae341">
      <UserInfo>
        <DisplayName>DEBGC-MS1</DisplayName>
        <AccountId>81</AccountId>
        <AccountType/>
      </UserInfo>
      <UserInfo>
        <DisplayName>Garcia, Sandra</DisplayName>
        <AccountId>27</AccountId>
        <AccountType/>
      </UserInfo>
      <UserInfo>
        <DisplayName>Brettschneider, Corinna</DisplayName>
        <AccountId>26</AccountId>
        <AccountType/>
      </UserInfo>
    </SharedWithUsers>
    <Product_x0020_Segment xmlns="81603dd8-c9b0-486b-a811-6ff4ce893d45">Systems and Sub-Systems</Product_x0020_Segment>
    <TaxKeywordTaxHTField xmlns="81603dd8-c9b0-486b-a811-6ff4ce893d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Powerline</TermName>
          <TermId xmlns="http://schemas.microsoft.com/office/infopath/2007/PartnerControls">6c3f3d78-8b04-4f0d-8655-858e263734f3</TermId>
        </TermInfo>
        <TermInfo xmlns="http://schemas.microsoft.com/office/infopath/2007/PartnerControls">
          <TermName xmlns="http://schemas.microsoft.com/office/infopath/2007/PartnerControls">Laser Marker</TermName>
          <TermId xmlns="http://schemas.microsoft.com/office/infopath/2007/PartnerControls">fe60037c-3b48-4f06-b7e0-519701165e2b</TermId>
        </TermInfo>
        <TermInfo xmlns="http://schemas.microsoft.com/office/infopath/2007/PartnerControls">
          <TermName xmlns="http://schemas.microsoft.com/office/infopath/2007/PartnerControls">Laser Marking</TermName>
          <TermId xmlns="http://schemas.microsoft.com/office/infopath/2007/PartnerControls">503344d5-6b9b-48a1-94e4-e9ecf446722a</TermId>
        </TermInfo>
      </Terms>
    </TaxKeywordTaxHTField>
    <Challenger_x0020_Sales xmlns="81603dd8-c9b0-486b-a811-6ff4ce893d45">false</Challenger_x0020_Sales>
    <AverageRating xmlns="http://schemas.microsoft.com/sharepoint/v3" xsi:nil="true"/>
    <Presentation_x0020_Type xmlns="81603dd8-c9b0-486b-a811-6ff4ce893d45">Customer Ready</Presentation_x0020_Type>
    <TaxCatchAll xmlns="81603dd8-c9b0-486b-a811-6ff4ce893d45">
      <Value>1025</Value>
      <Value>561</Value>
      <Value>560</Value>
    </TaxCatchAl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" ma:contentTypeID="0x010100EE2D4507BDFB8E4BB8C6F5FA9A87EC3002004BE69C80F323744AB2636AEB1468983B" ma:contentTypeVersion="2" ma:contentTypeDescription="" ma:contentTypeScope="" ma:versionID="138eadfe1840c757687ec8a05a89c416">
  <xsd:schema xmlns:xsd="http://www.w3.org/2001/XMLSchema" xmlns:xs="http://www.w3.org/2001/XMLSchema" xmlns:p="http://schemas.microsoft.com/office/2006/metadata/properties" xmlns:ns1="http://schemas.microsoft.com/sharepoint/v3" xmlns:ns2="81603dd8-c9b0-486b-a811-6ff4ce893d45" xmlns:ns3="0119cd8c-2485-4442-9fcd-8809cd2d77de" xmlns:ns4="059f0309-69eb-45f5-b8b7-6eff4bbae341" targetNamespace="http://schemas.microsoft.com/office/2006/metadata/properties" ma:root="true" ma:fieldsID="b8581c0296d6beac36eb7373e47f7bef" ns1:_="" ns2:_="" ns3:_="" ns4:_="">
    <xsd:import namespace="http://schemas.microsoft.com/sharepoint/v3"/>
    <xsd:import namespace="81603dd8-c9b0-486b-a811-6ff4ce893d45"/>
    <xsd:import namespace="0119cd8c-2485-4442-9fcd-8809cd2d77de"/>
    <xsd:import namespace="059f0309-69eb-45f5-b8b7-6eff4bbae341"/>
    <xsd:element name="properties">
      <xsd:complexType>
        <xsd:sequence>
          <xsd:element name="documentManagement">
            <xsd:complexType>
              <xsd:all>
                <xsd:element ref="ns2:Presentation_x0020_Type"/>
                <xsd:element ref="ns1:AverageRating" minOccurs="0"/>
                <xsd:element ref="ns2:Product_x0020_Segment" minOccurs="0"/>
                <xsd:element ref="ns2:Challenger_x0020_Sales" minOccurs="0"/>
                <xsd:element ref="ns2:TaxCatchAllLabel" minOccurs="0"/>
                <xsd:element ref="ns2:TaxKeywordTaxHTField" minOccurs="0"/>
                <xsd:element ref="ns2:TaxCatchAll" minOccurs="0"/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" nillable="true" ma:displayName="Rating (0-5)" ma:decimals="2" ma:description="Average value of all the ratings that have been submitted" ma:internalName="AverageRating" ma:readOnly="false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603dd8-c9b0-486b-a811-6ff4ce893d45" elementFormDefault="qualified">
    <xsd:import namespace="http://schemas.microsoft.com/office/2006/documentManagement/types"/>
    <xsd:import namespace="http://schemas.microsoft.com/office/infopath/2007/PartnerControls"/>
    <xsd:element name="Presentation_x0020_Type" ma:index="2" ma:displayName="Presentation Type" ma:default="Internal" ma:format="Dropdown" ma:internalName="Presentation_x0020_Type" ma:readOnly="false">
      <xsd:simpleType>
        <xsd:restriction base="dms:Choice">
          <xsd:enumeration value="Archive"/>
          <xsd:enumeration value="Customer Ready"/>
          <xsd:enumeration value="Internal"/>
        </xsd:restriction>
      </xsd:simpleType>
    </xsd:element>
    <xsd:element name="Product_x0020_Segment" ma:index="4" nillable="true" ma:displayName="Product Segment" ma:format="Dropdown" ma:internalName="Product_x0020_Segment" ma:readOnly="false">
      <xsd:simpleType>
        <xsd:restriction base="dms:Choice">
          <xsd:enumeration value="CO2 and CO Lasers"/>
          <xsd:enumeration value="Diode Lasers and Laser Systems"/>
          <xsd:enumeration value="DPSS Lasers CW"/>
          <xsd:enumeration value="Excimer Lasers and UV-Optical Systems"/>
          <xsd:enumeration value="Fiber Components &amp; Other Products"/>
          <xsd:enumeration value="HP Fiber and CO2 Lasers"/>
          <xsd:enumeration value="Laser Measurement and Control"/>
          <xsd:enumeration value="Mini Lasers and Subsystems"/>
          <xsd:enumeration value="Q-switched and ns Lasers"/>
          <xsd:enumeration value="Short-Pulsed Industrial Lasers"/>
          <xsd:enumeration value="Systems and Sub-Systems"/>
          <xsd:enumeration value="UltraFast Amplifiers for Science"/>
          <xsd:enumeration value="UltraFast Oscillators for Science"/>
          <xsd:enumeration value="Service Products"/>
        </xsd:restriction>
      </xsd:simpleType>
    </xsd:element>
    <xsd:element name="Challenger_x0020_Sales" ma:index="6" nillable="true" ma:displayName="Challenger Sales Doc" ma:default="0" ma:description="Document contains Challenger Insight and/or supports the Challenger type Sales process." ma:internalName="Challenger_x0020_Sales" ma:readOnly="false">
      <xsd:simpleType>
        <xsd:restriction base="dms:Boolean"/>
      </xsd:simpleType>
    </xsd:element>
    <xsd:element name="TaxCatchAllLabel" ma:index="9" nillable="true" ma:displayName="Taxonomy Catch All Column1" ma:hidden="true" ma:list="{909eef09-9a68-4365-ba5b-38051f2b681b}" ma:internalName="TaxCatchAllLabel" ma:readOnly="true" ma:showField="CatchAllDataLabel" ma:web="81603dd8-c9b0-486b-a811-6ff4ce893d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10" nillable="true" ma:taxonomy="true" ma:internalName="TaxKeywordTaxHTField" ma:taxonomyFieldName="TaxKeyword" ma:displayName="Enterprise Keywords" ma:fieldId="{23f27201-bee3-471e-b2e7-b64fd8b7ca38}" ma:taxonomyMulti="true" ma:sspId="7e03c5b9-18e7-42ad-9a5a-ef910037b515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hidden="true" ma:list="{909eef09-9a68-4365-ba5b-38051f2b681b}" ma:internalName="TaxCatchAll" ma:showField="CatchAllData" ma:web="81603dd8-c9b0-486b-a811-6ff4ce893d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19cd8c-2485-4442-9fcd-8809cd2d77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internalName="MediaServiceMetadata" ma:readOnly="true">
      <xsd:simpleType>
        <xsd:restriction base="dms:Note">
          <xsd:maxLength value="255"/>
        </xsd:restriction>
      </xsd:simpleType>
    </xsd:element>
    <xsd:element name="MediaServiceFastMetadata" ma:index="17" nillable="true" ma:displayName="MediaServiceFastMetadata" ma:internalName="MediaServiceFastMetadata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9f0309-69eb-45f5-b8b7-6eff4bbae34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5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5EC646-C735-49C6-8E51-7DCE3B024900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b5caf4ee-307c-41c6-b139-68aab4993f44"/>
    <ds:schemaRef ds:uri="http://purl.org/dc/elements/1.1/"/>
    <ds:schemaRef ds:uri="http://schemas.microsoft.com/office/2006/metadata/properties"/>
    <ds:schemaRef ds:uri="44fb627c-b9d3-49e2-bb74-0951ead37956"/>
    <ds:schemaRef ds:uri="http://www.w3.org/XML/1998/namespace"/>
    <ds:schemaRef ds:uri="http://purl.org/dc/terms/"/>
    <ds:schemaRef ds:uri="059f0309-69eb-45f5-b8b7-6eff4bbae341"/>
    <ds:schemaRef ds:uri="81603dd8-c9b0-486b-a811-6ff4ce893d45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264790BB-09CE-4143-8E3C-51D628554A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1603dd8-c9b0-486b-a811-6ff4ce893d45"/>
    <ds:schemaRef ds:uri="0119cd8c-2485-4442-9fcd-8809cd2d77de"/>
    <ds:schemaRef ds:uri="059f0309-69eb-45f5-b8b7-6eff4bbae3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91F2B4-9D12-495A-96C4-E31300011A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5396</Words>
  <Application>Microsoft Office PowerPoint</Application>
  <PresentationFormat>Widescreen</PresentationFormat>
  <Paragraphs>1384</Paragraphs>
  <Slides>32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PowerLine Laser Markers - Overview</vt:lpstr>
      <vt:lpstr>Introduction</vt:lpstr>
      <vt:lpstr>PowerLine E Laser Markers (air-cooled)</vt:lpstr>
      <vt:lpstr>PowerLine E Laser Markers (water-cooled)</vt:lpstr>
      <vt:lpstr>PowerLine F / Fiber Laser Markers</vt:lpstr>
      <vt:lpstr>Special Laser Marking Sub-Systems</vt:lpstr>
      <vt:lpstr>PowerLine E Twin Overview</vt:lpstr>
      <vt:lpstr>PowerLine F Twin Overview</vt:lpstr>
      <vt:lpstr>Application Matrix – Laser Marking</vt:lpstr>
      <vt:lpstr>SmartMap3D for Marking of Freeform Objects</vt:lpstr>
      <vt:lpstr>PartVision (On-Axis Camera Alignment)</vt:lpstr>
      <vt:lpstr>PowerLine E Twin Markers</vt:lpstr>
      <vt:lpstr>New: SmartProtect Technology</vt:lpstr>
      <vt:lpstr>SmartBitmapID: Grayscale Marking</vt:lpstr>
      <vt:lpstr>Multistep Marking Sequences</vt:lpstr>
      <vt:lpstr>SC10 and SC14 Galvo Scanners</vt:lpstr>
      <vt:lpstr>Fast Focusing Module</vt:lpstr>
      <vt:lpstr>Sky Marking</vt:lpstr>
      <vt:lpstr>Visual Laser Marker (VLM)</vt:lpstr>
      <vt:lpstr>Important Design Elements of PowerLine Laser Markers</vt:lpstr>
      <vt:lpstr>Important Design Elements of PowerLine Laser Markers</vt:lpstr>
      <vt:lpstr>Available Integration Interfaces</vt:lpstr>
      <vt:lpstr>Laser Marker Control Concept</vt:lpstr>
      <vt:lpstr>Laser Marker Control Concept</vt:lpstr>
      <vt:lpstr>Laser Console Software</vt:lpstr>
      <vt:lpstr>Laser Console Software</vt:lpstr>
      <vt:lpstr>PowerLine E Air Series – At a Glance</vt:lpstr>
      <vt:lpstr>PowerLine E Series – At a Glance</vt:lpstr>
      <vt:lpstr>PowerLine F Series – At a Glance</vt:lpstr>
      <vt:lpstr>PowerLine F Varia Series – At a Glance</vt:lpstr>
      <vt:lpstr>PowerLine E 8 QT– At a Glance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PowerLine Laser Marker Presentation</dc:title>
  <dc:creator>Martin.Roetzer@coherent.com</dc:creator>
  <cp:keywords>Powerline; Laser Marking; Laser Marker</cp:keywords>
  <cp:lastModifiedBy>Tönnies, Dietrich</cp:lastModifiedBy>
  <cp:revision>932</cp:revision>
  <dcterms:created xsi:type="dcterms:W3CDTF">2016-12-09T23:15:53Z</dcterms:created>
  <dcterms:modified xsi:type="dcterms:W3CDTF">2022-09-30T12:20:40Z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0x010100EE2D4507BDFB8E4BB8C6F5FA9A87EC3002004BE69C80F323744AB2636AEB1468983B</vt:lpwstr>
  </property>
  <property fmtid="{D5CDD505-2E9C-101B-9397-08002B2CF9AE}" pid="3" name="TaxKeyword">
    <vt:lpwstr>1025;#Powerline|6c3f3d78-8b04-4f0d-8655-858e263734f3;#561;#Laser Marker|fe60037c-3b48-4f06-b7e0-519701165e2b;#560;#Laser Marking|503344d5-6b9b-48a1-94e4-e9ecf446722a</vt:lpwstr>
  </property>
</Properties>
</file>